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68" r:id="rId5"/>
    <p:sldId id="270" r:id="rId6"/>
    <p:sldId id="271" r:id="rId7"/>
    <p:sldId id="272" r:id="rId8"/>
    <p:sldId id="273" r:id="rId9"/>
    <p:sldId id="274" r:id="rId10"/>
    <p:sldId id="279" r:id="rId11"/>
    <p:sldId id="282" r:id="rId12"/>
    <p:sldId id="283" r:id="rId13"/>
    <p:sldId id="284" r:id="rId14"/>
    <p:sldId id="257" r:id="rId15"/>
    <p:sldId id="258" r:id="rId16"/>
    <p:sldId id="259" r:id="rId17"/>
    <p:sldId id="260" r:id="rId18"/>
    <p:sldId id="261" r:id="rId19"/>
    <p:sldId id="26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0" autoAdjust="0"/>
    <p:restoredTop sz="94692"/>
  </p:normalViewPr>
  <p:slideViewPr>
    <p:cSldViewPr snapToGrid="0">
      <p:cViewPr varScale="1">
        <p:scale>
          <a:sx n="110" d="100"/>
          <a:sy n="110"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842EB-F564-4D70-9FBE-973D1D64EB0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EE3C334-AC5E-42F8-828F-074D06EDB76D}">
      <dgm:prSet/>
      <dgm:spPr/>
      <dgm:t>
        <a:bodyPr/>
        <a:lstStyle/>
        <a:p>
          <a:pPr algn="l"/>
          <a:r>
            <a:rPr lang="fr-FR" dirty="0"/>
            <a:t>Une infinie dignité, </a:t>
          </a:r>
        </a:p>
        <a:p>
          <a:pPr algn="l"/>
          <a:r>
            <a:rPr lang="fr-FR" dirty="0"/>
            <a:t>inaliénablement </a:t>
          </a:r>
          <a:r>
            <a:rPr lang="fr-FR" u="sng" dirty="0"/>
            <a:t>fondée dans son être même</a:t>
          </a:r>
          <a:r>
            <a:rPr lang="fr-FR" dirty="0"/>
            <a:t>, </a:t>
          </a:r>
        </a:p>
        <a:p>
          <a:pPr algn="l"/>
          <a:r>
            <a:rPr lang="fr-FR" dirty="0"/>
            <a:t>appartient </a:t>
          </a:r>
          <a:r>
            <a:rPr lang="fr-FR" u="sng" dirty="0"/>
            <a:t>à chaque personne humaine</a:t>
          </a:r>
          <a:r>
            <a:rPr lang="fr-FR" dirty="0"/>
            <a:t>, </a:t>
          </a:r>
          <a:r>
            <a:rPr lang="fr-FR" u="sng" dirty="0"/>
            <a:t>en toutes circonstances et dans quelque état ou situation qu'elle se trouve</a:t>
          </a:r>
          <a:r>
            <a:rPr lang="fr-FR" dirty="0"/>
            <a:t>. </a:t>
          </a:r>
          <a:endParaRPr lang="en-US" dirty="0"/>
        </a:p>
      </dgm:t>
    </dgm:pt>
    <dgm:pt modelId="{4595886E-BCA0-4C6C-92EE-8E9A91C7866B}" type="parTrans" cxnId="{B317D7AE-AB3D-4836-958C-2544A802B236}">
      <dgm:prSet/>
      <dgm:spPr/>
      <dgm:t>
        <a:bodyPr/>
        <a:lstStyle/>
        <a:p>
          <a:endParaRPr lang="en-US"/>
        </a:p>
      </dgm:t>
    </dgm:pt>
    <dgm:pt modelId="{4F40C621-4652-4945-9B73-F89DA3880297}" type="sibTrans" cxnId="{B317D7AE-AB3D-4836-958C-2544A802B236}">
      <dgm:prSet/>
      <dgm:spPr/>
      <dgm:t>
        <a:bodyPr/>
        <a:lstStyle/>
        <a:p>
          <a:endParaRPr lang="en-US"/>
        </a:p>
      </dgm:t>
    </dgm:pt>
    <dgm:pt modelId="{A6BCE8A1-1AEB-496A-A0E7-1259B0045EC1}">
      <dgm:prSet/>
      <dgm:spPr/>
      <dgm:t>
        <a:bodyPr/>
        <a:lstStyle/>
        <a:p>
          <a:r>
            <a:rPr lang="fr-FR" dirty="0"/>
            <a:t>Ce principe, </a:t>
          </a:r>
        </a:p>
        <a:p>
          <a:r>
            <a:rPr lang="fr-FR" dirty="0"/>
            <a:t>pleinement reconnaissable même par la seule raison, </a:t>
          </a:r>
        </a:p>
        <a:p>
          <a:r>
            <a:rPr lang="fr-FR" dirty="0"/>
            <a:t>fonde </a:t>
          </a:r>
          <a:r>
            <a:rPr lang="fr-FR" u="sng" dirty="0"/>
            <a:t>la primauté de la personne humaine et la protection de ses droits</a:t>
          </a:r>
          <a:r>
            <a:rPr lang="fr-FR" dirty="0"/>
            <a:t>. </a:t>
          </a:r>
          <a:endParaRPr lang="en-US" dirty="0"/>
        </a:p>
      </dgm:t>
    </dgm:pt>
    <dgm:pt modelId="{A78C0D5B-2B0A-4777-828E-207756579877}" type="parTrans" cxnId="{B8980DFD-B828-4B04-8519-AE8641B49E81}">
      <dgm:prSet/>
      <dgm:spPr/>
      <dgm:t>
        <a:bodyPr/>
        <a:lstStyle/>
        <a:p>
          <a:endParaRPr lang="en-US"/>
        </a:p>
      </dgm:t>
    </dgm:pt>
    <dgm:pt modelId="{6F4CC530-D989-4256-981D-14D03B8FCA2A}" type="sibTrans" cxnId="{B8980DFD-B828-4B04-8519-AE8641B49E81}">
      <dgm:prSet/>
      <dgm:spPr/>
      <dgm:t>
        <a:bodyPr/>
        <a:lstStyle/>
        <a:p>
          <a:endParaRPr lang="en-US"/>
        </a:p>
      </dgm:t>
    </dgm:pt>
    <dgm:pt modelId="{44719D03-314B-4853-9CBA-BECA37042048}">
      <dgm:prSet/>
      <dgm:spPr/>
      <dgm:t>
        <a:bodyPr/>
        <a:lstStyle/>
        <a:p>
          <a:r>
            <a:rPr lang="fr-FR" dirty="0"/>
            <a:t>L'Église, à la lumière de la Révélation, réaffirme et confirme sans réserve cette </a:t>
          </a:r>
          <a:r>
            <a:rPr lang="fr-FR" u="sng" dirty="0"/>
            <a:t>dignité ontologique de la personne humaine, créée à l'image et à la ressemblance de Dieu et rachetée dans le Christ Jésus</a:t>
          </a:r>
          <a:r>
            <a:rPr lang="fr-FR" dirty="0"/>
            <a:t>. </a:t>
          </a:r>
          <a:endParaRPr lang="en-US" dirty="0"/>
        </a:p>
      </dgm:t>
    </dgm:pt>
    <dgm:pt modelId="{F0AB2920-4885-472E-86E5-211665D024CF}" type="parTrans" cxnId="{B45ABC2C-0E82-4320-88F5-505BEC931497}">
      <dgm:prSet/>
      <dgm:spPr/>
      <dgm:t>
        <a:bodyPr/>
        <a:lstStyle/>
        <a:p>
          <a:endParaRPr lang="en-US"/>
        </a:p>
      </dgm:t>
    </dgm:pt>
    <dgm:pt modelId="{D512542C-BE73-4ABB-8A36-FEADD6507A54}" type="sibTrans" cxnId="{B45ABC2C-0E82-4320-88F5-505BEC931497}">
      <dgm:prSet/>
      <dgm:spPr/>
      <dgm:t>
        <a:bodyPr/>
        <a:lstStyle/>
        <a:p>
          <a:endParaRPr lang="en-US"/>
        </a:p>
      </dgm:t>
    </dgm:pt>
    <dgm:pt modelId="{BEE77E35-B263-4DC0-8FFF-4906F555F755}">
      <dgm:prSet/>
      <dgm:spPr/>
      <dgm:t>
        <a:bodyPr/>
        <a:lstStyle/>
        <a:p>
          <a:r>
            <a:rPr lang="fr-FR"/>
            <a:t>C'est de cette vérité qu'elle tire les raisons de son </a:t>
          </a:r>
          <a:r>
            <a:rPr lang="fr-FR" u="sng"/>
            <a:t>engagement envers les plus faibles </a:t>
          </a:r>
          <a:r>
            <a:rPr lang="fr-FR"/>
            <a:t>et les moins dotés de pouvoir, en insistant toujours sur « le primat de la personne humaine et la défense de sa dignité en toutes circonstances ».</a:t>
          </a:r>
          <a:endParaRPr lang="en-US"/>
        </a:p>
      </dgm:t>
    </dgm:pt>
    <dgm:pt modelId="{94963F3F-4842-4BA4-B1BA-3C78A4079001}" type="parTrans" cxnId="{C112594A-1EF7-498A-991C-6C1B496D7656}">
      <dgm:prSet/>
      <dgm:spPr/>
      <dgm:t>
        <a:bodyPr/>
        <a:lstStyle/>
        <a:p>
          <a:endParaRPr lang="en-US"/>
        </a:p>
      </dgm:t>
    </dgm:pt>
    <dgm:pt modelId="{34B92202-E5B1-4408-92B3-5290311576D5}" type="sibTrans" cxnId="{C112594A-1EF7-498A-991C-6C1B496D7656}">
      <dgm:prSet/>
      <dgm:spPr/>
      <dgm:t>
        <a:bodyPr/>
        <a:lstStyle/>
        <a:p>
          <a:endParaRPr lang="en-US"/>
        </a:p>
      </dgm:t>
    </dgm:pt>
    <dgm:pt modelId="{42C628B9-49B9-4199-B58B-541B3A8368B4}" type="pres">
      <dgm:prSet presAssocID="{D5F842EB-F564-4D70-9FBE-973D1D64EB05}" presName="outerComposite" presStyleCnt="0">
        <dgm:presLayoutVars>
          <dgm:chMax val="5"/>
          <dgm:dir/>
          <dgm:resizeHandles val="exact"/>
        </dgm:presLayoutVars>
      </dgm:prSet>
      <dgm:spPr/>
    </dgm:pt>
    <dgm:pt modelId="{DFE9757F-EE44-4A3C-BD84-99AD2D0AFB68}" type="pres">
      <dgm:prSet presAssocID="{D5F842EB-F564-4D70-9FBE-973D1D64EB05}" presName="dummyMaxCanvas" presStyleCnt="0">
        <dgm:presLayoutVars/>
      </dgm:prSet>
      <dgm:spPr/>
    </dgm:pt>
    <dgm:pt modelId="{C62E8AE8-D3B4-46A2-92DC-C8B4D57832BB}" type="pres">
      <dgm:prSet presAssocID="{D5F842EB-F564-4D70-9FBE-973D1D64EB05}" presName="FourNodes_1" presStyleLbl="node1" presStyleIdx="0" presStyleCnt="4">
        <dgm:presLayoutVars>
          <dgm:bulletEnabled val="1"/>
        </dgm:presLayoutVars>
      </dgm:prSet>
      <dgm:spPr/>
    </dgm:pt>
    <dgm:pt modelId="{A9F46BBB-6AD8-4AF9-941E-A5542D98D696}" type="pres">
      <dgm:prSet presAssocID="{D5F842EB-F564-4D70-9FBE-973D1D64EB05}" presName="FourNodes_2" presStyleLbl="node1" presStyleIdx="1" presStyleCnt="4">
        <dgm:presLayoutVars>
          <dgm:bulletEnabled val="1"/>
        </dgm:presLayoutVars>
      </dgm:prSet>
      <dgm:spPr/>
    </dgm:pt>
    <dgm:pt modelId="{3644D55F-64E0-4C19-919C-57079A00D50A}" type="pres">
      <dgm:prSet presAssocID="{D5F842EB-F564-4D70-9FBE-973D1D64EB05}" presName="FourNodes_3" presStyleLbl="node1" presStyleIdx="2" presStyleCnt="4">
        <dgm:presLayoutVars>
          <dgm:bulletEnabled val="1"/>
        </dgm:presLayoutVars>
      </dgm:prSet>
      <dgm:spPr/>
    </dgm:pt>
    <dgm:pt modelId="{4B2C64FF-3785-44A2-A91B-6FEC151E4CB7}" type="pres">
      <dgm:prSet presAssocID="{D5F842EB-F564-4D70-9FBE-973D1D64EB05}" presName="FourNodes_4" presStyleLbl="node1" presStyleIdx="3" presStyleCnt="4">
        <dgm:presLayoutVars>
          <dgm:bulletEnabled val="1"/>
        </dgm:presLayoutVars>
      </dgm:prSet>
      <dgm:spPr/>
    </dgm:pt>
    <dgm:pt modelId="{C21613E2-468B-42BE-998E-16B1C718E3D1}" type="pres">
      <dgm:prSet presAssocID="{D5F842EB-F564-4D70-9FBE-973D1D64EB05}" presName="FourConn_1-2" presStyleLbl="fgAccFollowNode1" presStyleIdx="0" presStyleCnt="3">
        <dgm:presLayoutVars>
          <dgm:bulletEnabled val="1"/>
        </dgm:presLayoutVars>
      </dgm:prSet>
      <dgm:spPr/>
    </dgm:pt>
    <dgm:pt modelId="{7BBA79E2-2B9B-42B9-AFCE-DCE2AF0CC2E2}" type="pres">
      <dgm:prSet presAssocID="{D5F842EB-F564-4D70-9FBE-973D1D64EB05}" presName="FourConn_2-3" presStyleLbl="fgAccFollowNode1" presStyleIdx="1" presStyleCnt="3">
        <dgm:presLayoutVars>
          <dgm:bulletEnabled val="1"/>
        </dgm:presLayoutVars>
      </dgm:prSet>
      <dgm:spPr/>
    </dgm:pt>
    <dgm:pt modelId="{1BDD3674-4104-44CC-8F52-6F39F3EC1CBC}" type="pres">
      <dgm:prSet presAssocID="{D5F842EB-F564-4D70-9FBE-973D1D64EB05}" presName="FourConn_3-4" presStyleLbl="fgAccFollowNode1" presStyleIdx="2" presStyleCnt="3">
        <dgm:presLayoutVars>
          <dgm:bulletEnabled val="1"/>
        </dgm:presLayoutVars>
      </dgm:prSet>
      <dgm:spPr/>
    </dgm:pt>
    <dgm:pt modelId="{CC1BB638-5231-408E-8D37-21F8144896E4}" type="pres">
      <dgm:prSet presAssocID="{D5F842EB-F564-4D70-9FBE-973D1D64EB05}" presName="FourNodes_1_text" presStyleLbl="node1" presStyleIdx="3" presStyleCnt="4">
        <dgm:presLayoutVars>
          <dgm:bulletEnabled val="1"/>
        </dgm:presLayoutVars>
      </dgm:prSet>
      <dgm:spPr/>
    </dgm:pt>
    <dgm:pt modelId="{1239FF93-4391-4A44-960B-1B6FB4DFE934}" type="pres">
      <dgm:prSet presAssocID="{D5F842EB-F564-4D70-9FBE-973D1D64EB05}" presName="FourNodes_2_text" presStyleLbl="node1" presStyleIdx="3" presStyleCnt="4">
        <dgm:presLayoutVars>
          <dgm:bulletEnabled val="1"/>
        </dgm:presLayoutVars>
      </dgm:prSet>
      <dgm:spPr/>
    </dgm:pt>
    <dgm:pt modelId="{3F181590-7058-4902-84B4-17F9CB303A1D}" type="pres">
      <dgm:prSet presAssocID="{D5F842EB-F564-4D70-9FBE-973D1D64EB05}" presName="FourNodes_3_text" presStyleLbl="node1" presStyleIdx="3" presStyleCnt="4">
        <dgm:presLayoutVars>
          <dgm:bulletEnabled val="1"/>
        </dgm:presLayoutVars>
      </dgm:prSet>
      <dgm:spPr/>
    </dgm:pt>
    <dgm:pt modelId="{841B2925-ED74-473D-9638-CC56ECF87569}" type="pres">
      <dgm:prSet presAssocID="{D5F842EB-F564-4D70-9FBE-973D1D64EB05}" presName="FourNodes_4_text" presStyleLbl="node1" presStyleIdx="3" presStyleCnt="4">
        <dgm:presLayoutVars>
          <dgm:bulletEnabled val="1"/>
        </dgm:presLayoutVars>
      </dgm:prSet>
      <dgm:spPr/>
    </dgm:pt>
  </dgm:ptLst>
  <dgm:cxnLst>
    <dgm:cxn modelId="{C01CBF12-2722-46D1-8E82-21191A07D29A}" type="presOf" srcId="{44719D03-314B-4853-9CBA-BECA37042048}" destId="{3644D55F-64E0-4C19-919C-57079A00D50A}" srcOrd="0" destOrd="0" presId="urn:microsoft.com/office/officeart/2005/8/layout/vProcess5"/>
    <dgm:cxn modelId="{B45ABC2C-0E82-4320-88F5-505BEC931497}" srcId="{D5F842EB-F564-4D70-9FBE-973D1D64EB05}" destId="{44719D03-314B-4853-9CBA-BECA37042048}" srcOrd="2" destOrd="0" parTransId="{F0AB2920-4885-472E-86E5-211665D024CF}" sibTransId="{D512542C-BE73-4ABB-8A36-FEADD6507A54}"/>
    <dgm:cxn modelId="{C112594A-1EF7-498A-991C-6C1B496D7656}" srcId="{D5F842EB-F564-4D70-9FBE-973D1D64EB05}" destId="{BEE77E35-B263-4DC0-8FFF-4906F555F755}" srcOrd="3" destOrd="0" parTransId="{94963F3F-4842-4BA4-B1BA-3C78A4079001}" sibTransId="{34B92202-E5B1-4408-92B3-5290311576D5}"/>
    <dgm:cxn modelId="{B896995B-140F-4B4D-96FD-B220945942DE}" type="presOf" srcId="{A6BCE8A1-1AEB-496A-A0E7-1259B0045EC1}" destId="{A9F46BBB-6AD8-4AF9-941E-A5542D98D696}" srcOrd="0" destOrd="0" presId="urn:microsoft.com/office/officeart/2005/8/layout/vProcess5"/>
    <dgm:cxn modelId="{1181A169-C49B-4216-BDB5-BCC651C280D3}" type="presOf" srcId="{D5F842EB-F564-4D70-9FBE-973D1D64EB05}" destId="{42C628B9-49B9-4199-B58B-541B3A8368B4}" srcOrd="0" destOrd="0" presId="urn:microsoft.com/office/officeart/2005/8/layout/vProcess5"/>
    <dgm:cxn modelId="{B317D7AE-AB3D-4836-958C-2544A802B236}" srcId="{D5F842EB-F564-4D70-9FBE-973D1D64EB05}" destId="{8EE3C334-AC5E-42F8-828F-074D06EDB76D}" srcOrd="0" destOrd="0" parTransId="{4595886E-BCA0-4C6C-92EE-8E9A91C7866B}" sibTransId="{4F40C621-4652-4945-9B73-F89DA3880297}"/>
    <dgm:cxn modelId="{49D880B7-4C56-4C5A-BFAD-607C750BDDFD}" type="presOf" srcId="{4F40C621-4652-4945-9B73-F89DA3880297}" destId="{C21613E2-468B-42BE-998E-16B1C718E3D1}" srcOrd="0" destOrd="0" presId="urn:microsoft.com/office/officeart/2005/8/layout/vProcess5"/>
    <dgm:cxn modelId="{9DC448C3-FC0A-4FE1-A31E-5AA40772C76E}" type="presOf" srcId="{44719D03-314B-4853-9CBA-BECA37042048}" destId="{3F181590-7058-4902-84B4-17F9CB303A1D}" srcOrd="1" destOrd="0" presId="urn:microsoft.com/office/officeart/2005/8/layout/vProcess5"/>
    <dgm:cxn modelId="{B1A91AC6-3ACD-4789-8665-C6E6F63F9DB0}" type="presOf" srcId="{BEE77E35-B263-4DC0-8FFF-4906F555F755}" destId="{4B2C64FF-3785-44A2-A91B-6FEC151E4CB7}" srcOrd="0" destOrd="0" presId="urn:microsoft.com/office/officeart/2005/8/layout/vProcess5"/>
    <dgm:cxn modelId="{B3C37FDA-E73A-4E59-A6B5-74D856DA49E0}" type="presOf" srcId="{6F4CC530-D989-4256-981D-14D03B8FCA2A}" destId="{7BBA79E2-2B9B-42B9-AFCE-DCE2AF0CC2E2}" srcOrd="0" destOrd="0" presId="urn:microsoft.com/office/officeart/2005/8/layout/vProcess5"/>
    <dgm:cxn modelId="{3DDA37DC-B337-4BF1-8897-226696DDCD22}" type="presOf" srcId="{8EE3C334-AC5E-42F8-828F-074D06EDB76D}" destId="{CC1BB638-5231-408E-8D37-21F8144896E4}" srcOrd="1" destOrd="0" presId="urn:microsoft.com/office/officeart/2005/8/layout/vProcess5"/>
    <dgm:cxn modelId="{D48173DF-FCB3-41A2-A57C-3085187A4E8D}" type="presOf" srcId="{D512542C-BE73-4ABB-8A36-FEADD6507A54}" destId="{1BDD3674-4104-44CC-8F52-6F39F3EC1CBC}" srcOrd="0" destOrd="0" presId="urn:microsoft.com/office/officeart/2005/8/layout/vProcess5"/>
    <dgm:cxn modelId="{4311F4E5-1FCD-4D95-953B-68AC2382B1B9}" type="presOf" srcId="{BEE77E35-B263-4DC0-8FFF-4906F555F755}" destId="{841B2925-ED74-473D-9638-CC56ECF87569}" srcOrd="1" destOrd="0" presId="urn:microsoft.com/office/officeart/2005/8/layout/vProcess5"/>
    <dgm:cxn modelId="{01B33AF3-1238-4645-A775-9CC6E8BBA0BD}" type="presOf" srcId="{8EE3C334-AC5E-42F8-828F-074D06EDB76D}" destId="{C62E8AE8-D3B4-46A2-92DC-C8B4D57832BB}" srcOrd="0" destOrd="0" presId="urn:microsoft.com/office/officeart/2005/8/layout/vProcess5"/>
    <dgm:cxn modelId="{08B323F7-0F35-4EA5-BD7C-A7C87C327377}" type="presOf" srcId="{A6BCE8A1-1AEB-496A-A0E7-1259B0045EC1}" destId="{1239FF93-4391-4A44-960B-1B6FB4DFE934}" srcOrd="1" destOrd="0" presId="urn:microsoft.com/office/officeart/2005/8/layout/vProcess5"/>
    <dgm:cxn modelId="{B8980DFD-B828-4B04-8519-AE8641B49E81}" srcId="{D5F842EB-F564-4D70-9FBE-973D1D64EB05}" destId="{A6BCE8A1-1AEB-496A-A0E7-1259B0045EC1}" srcOrd="1" destOrd="0" parTransId="{A78C0D5B-2B0A-4777-828E-207756579877}" sibTransId="{6F4CC530-D989-4256-981D-14D03B8FCA2A}"/>
    <dgm:cxn modelId="{3E5AB77E-DBE2-4911-8767-5082EF9B0CD8}" type="presParOf" srcId="{42C628B9-49B9-4199-B58B-541B3A8368B4}" destId="{DFE9757F-EE44-4A3C-BD84-99AD2D0AFB68}" srcOrd="0" destOrd="0" presId="urn:microsoft.com/office/officeart/2005/8/layout/vProcess5"/>
    <dgm:cxn modelId="{853D9742-739B-4C2C-B98C-63F312257C94}" type="presParOf" srcId="{42C628B9-49B9-4199-B58B-541B3A8368B4}" destId="{C62E8AE8-D3B4-46A2-92DC-C8B4D57832BB}" srcOrd="1" destOrd="0" presId="urn:microsoft.com/office/officeart/2005/8/layout/vProcess5"/>
    <dgm:cxn modelId="{13B65596-EB0D-46BF-9C76-43F0E732CE03}" type="presParOf" srcId="{42C628B9-49B9-4199-B58B-541B3A8368B4}" destId="{A9F46BBB-6AD8-4AF9-941E-A5542D98D696}" srcOrd="2" destOrd="0" presId="urn:microsoft.com/office/officeart/2005/8/layout/vProcess5"/>
    <dgm:cxn modelId="{4B259AB1-EA36-471A-94A1-334E1F312DCB}" type="presParOf" srcId="{42C628B9-49B9-4199-B58B-541B3A8368B4}" destId="{3644D55F-64E0-4C19-919C-57079A00D50A}" srcOrd="3" destOrd="0" presId="urn:microsoft.com/office/officeart/2005/8/layout/vProcess5"/>
    <dgm:cxn modelId="{304A27B3-1DE3-4F2A-946A-929E59B361C4}" type="presParOf" srcId="{42C628B9-49B9-4199-B58B-541B3A8368B4}" destId="{4B2C64FF-3785-44A2-A91B-6FEC151E4CB7}" srcOrd="4" destOrd="0" presId="urn:microsoft.com/office/officeart/2005/8/layout/vProcess5"/>
    <dgm:cxn modelId="{0E5300E2-ECE4-4345-A5E0-9F2E890E95F1}" type="presParOf" srcId="{42C628B9-49B9-4199-B58B-541B3A8368B4}" destId="{C21613E2-468B-42BE-998E-16B1C718E3D1}" srcOrd="5" destOrd="0" presId="urn:microsoft.com/office/officeart/2005/8/layout/vProcess5"/>
    <dgm:cxn modelId="{79595029-B67A-443F-8009-A6C25134C463}" type="presParOf" srcId="{42C628B9-49B9-4199-B58B-541B3A8368B4}" destId="{7BBA79E2-2B9B-42B9-AFCE-DCE2AF0CC2E2}" srcOrd="6" destOrd="0" presId="urn:microsoft.com/office/officeart/2005/8/layout/vProcess5"/>
    <dgm:cxn modelId="{8A05703A-B703-4074-BED3-0CBC4C63F415}" type="presParOf" srcId="{42C628B9-49B9-4199-B58B-541B3A8368B4}" destId="{1BDD3674-4104-44CC-8F52-6F39F3EC1CBC}" srcOrd="7" destOrd="0" presId="urn:microsoft.com/office/officeart/2005/8/layout/vProcess5"/>
    <dgm:cxn modelId="{DC4FABFD-2F3B-47DC-983F-30E11DE19ECD}" type="presParOf" srcId="{42C628B9-49B9-4199-B58B-541B3A8368B4}" destId="{CC1BB638-5231-408E-8D37-21F8144896E4}" srcOrd="8" destOrd="0" presId="urn:microsoft.com/office/officeart/2005/8/layout/vProcess5"/>
    <dgm:cxn modelId="{EEC6FFD7-1196-4F72-9E23-0B67A65A2D50}" type="presParOf" srcId="{42C628B9-49B9-4199-B58B-541B3A8368B4}" destId="{1239FF93-4391-4A44-960B-1B6FB4DFE934}" srcOrd="9" destOrd="0" presId="urn:microsoft.com/office/officeart/2005/8/layout/vProcess5"/>
    <dgm:cxn modelId="{3D7367EA-3FAF-42FB-AF9C-152832461B6E}" type="presParOf" srcId="{42C628B9-49B9-4199-B58B-541B3A8368B4}" destId="{3F181590-7058-4902-84B4-17F9CB303A1D}" srcOrd="10" destOrd="0" presId="urn:microsoft.com/office/officeart/2005/8/layout/vProcess5"/>
    <dgm:cxn modelId="{86CC9207-E159-48C8-9336-83CE43DC4E66}" type="presParOf" srcId="{42C628B9-49B9-4199-B58B-541B3A8368B4}" destId="{841B2925-ED74-473D-9638-CC56ECF8756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BA676-6D3A-4B76-8997-CB6C6E05E0E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85A2C999-5DAA-48D1-A281-2ACDD1DDB3B4}">
      <dgm:prSet custT="1"/>
      <dgm:spPr/>
      <dgm:t>
        <a:bodyPr/>
        <a:lstStyle/>
        <a:p>
          <a:pPr algn="just"/>
          <a:r>
            <a:rPr lang="fr-CH" sz="1800" dirty="0"/>
            <a:t>7. Bien qu'il existe aujourd'hui un consensus assez général sur l'importance et la portée normative de la dignité et de la valeur unique et transcendante de tout être humain, l'expression « dignité de la personne humaine » risque souvent de se prêter à de </a:t>
          </a:r>
          <a:r>
            <a:rPr lang="fr-CH" sz="1800" u="sng" dirty="0"/>
            <a:t>nombreuses significations </a:t>
          </a:r>
          <a:r>
            <a:rPr lang="fr-CH" sz="1800" dirty="0"/>
            <a:t>et donc à d'éventuels </a:t>
          </a:r>
          <a:r>
            <a:rPr lang="fr-CH" sz="1800" u="sng" dirty="0"/>
            <a:t>malentendus</a:t>
          </a:r>
          <a:r>
            <a:rPr lang="fr-CH" sz="1800" dirty="0"/>
            <a:t> et « </a:t>
          </a:r>
          <a:r>
            <a:rPr lang="fr-CH" sz="1800" u="sng" dirty="0"/>
            <a:t>contradictions</a:t>
          </a:r>
          <a:r>
            <a:rPr lang="fr-CH" sz="1800" dirty="0"/>
            <a:t> qui conduisent à se demander si l’égale dignité de tous les êtres humains […] est véritablement reconnue, respectée, protégée et promue en toute circonstance ». </a:t>
          </a:r>
        </a:p>
        <a:p>
          <a:pPr algn="just"/>
          <a:r>
            <a:rPr lang="fr-CH" sz="1800" dirty="0"/>
            <a:t>Tout cela nous amène à reconnaître la possibilité d'une quadruple distinction du concept de dignité : </a:t>
          </a:r>
          <a:endParaRPr lang="en-US" sz="1800" dirty="0"/>
        </a:p>
      </dgm:t>
    </dgm:pt>
    <dgm:pt modelId="{5A85B55B-A130-4C8C-8EFC-633E9FBDE480}" type="parTrans" cxnId="{116276E1-C388-4458-9D1B-F4315BCB1311}">
      <dgm:prSet/>
      <dgm:spPr/>
      <dgm:t>
        <a:bodyPr/>
        <a:lstStyle/>
        <a:p>
          <a:endParaRPr lang="en-US"/>
        </a:p>
      </dgm:t>
    </dgm:pt>
    <dgm:pt modelId="{E57181BF-01EB-4C99-B594-CA481873C8AD}" type="sibTrans" cxnId="{116276E1-C388-4458-9D1B-F4315BCB1311}">
      <dgm:prSet/>
      <dgm:spPr/>
      <dgm:t>
        <a:bodyPr/>
        <a:lstStyle/>
        <a:p>
          <a:endParaRPr lang="en-US"/>
        </a:p>
      </dgm:t>
    </dgm:pt>
    <dgm:pt modelId="{32D0D573-1FF7-4B8A-9F62-82D6D9EFE00D}">
      <dgm:prSet custT="1"/>
      <dgm:spPr/>
      <dgm:t>
        <a:bodyPr/>
        <a:lstStyle/>
        <a:p>
          <a:pPr algn="just"/>
          <a:r>
            <a:rPr lang="fr-CH" sz="2400" dirty="0"/>
            <a:t>dignité ontologique, </a:t>
          </a:r>
          <a:endParaRPr lang="en-US" sz="2400" dirty="0"/>
        </a:p>
      </dgm:t>
    </dgm:pt>
    <dgm:pt modelId="{A2313D25-98DF-4B0E-8327-27ACCD6915F7}" type="parTrans" cxnId="{CB25EC7E-A4FF-43E9-BBF8-0B0352AAB873}">
      <dgm:prSet/>
      <dgm:spPr/>
      <dgm:t>
        <a:bodyPr/>
        <a:lstStyle/>
        <a:p>
          <a:endParaRPr lang="en-US"/>
        </a:p>
      </dgm:t>
    </dgm:pt>
    <dgm:pt modelId="{A62101D1-3BD8-41AE-8FB7-2A2C22229B67}" type="sibTrans" cxnId="{CB25EC7E-A4FF-43E9-BBF8-0B0352AAB873}">
      <dgm:prSet/>
      <dgm:spPr/>
      <dgm:t>
        <a:bodyPr/>
        <a:lstStyle/>
        <a:p>
          <a:endParaRPr lang="en-US"/>
        </a:p>
      </dgm:t>
    </dgm:pt>
    <dgm:pt modelId="{90A60E6C-6AE8-4170-AAC7-0154E61087E2}">
      <dgm:prSet custT="1"/>
      <dgm:spPr/>
      <dgm:t>
        <a:bodyPr/>
        <a:lstStyle/>
        <a:p>
          <a:pPr algn="just"/>
          <a:r>
            <a:rPr lang="fr-CH" sz="2400" dirty="0"/>
            <a:t>dignité morale, </a:t>
          </a:r>
          <a:endParaRPr lang="en-US" sz="2400" dirty="0"/>
        </a:p>
      </dgm:t>
    </dgm:pt>
    <dgm:pt modelId="{6C9B007D-95D0-480A-ABCD-ABF47FE78206}" type="parTrans" cxnId="{BF208322-B228-4398-BC88-88E316D15F1E}">
      <dgm:prSet/>
      <dgm:spPr/>
      <dgm:t>
        <a:bodyPr/>
        <a:lstStyle/>
        <a:p>
          <a:endParaRPr lang="en-US"/>
        </a:p>
      </dgm:t>
    </dgm:pt>
    <dgm:pt modelId="{FC741C06-6EB7-45C1-AE03-568E9319816D}" type="sibTrans" cxnId="{BF208322-B228-4398-BC88-88E316D15F1E}">
      <dgm:prSet/>
      <dgm:spPr/>
      <dgm:t>
        <a:bodyPr/>
        <a:lstStyle/>
        <a:p>
          <a:endParaRPr lang="en-US"/>
        </a:p>
      </dgm:t>
    </dgm:pt>
    <dgm:pt modelId="{014A730C-C037-4460-92A4-CE0DB40D62E5}">
      <dgm:prSet custT="1"/>
      <dgm:spPr/>
      <dgm:t>
        <a:bodyPr/>
        <a:lstStyle/>
        <a:p>
          <a:pPr algn="just"/>
          <a:r>
            <a:rPr lang="fr-CH" sz="2400" dirty="0"/>
            <a:t>dignité sociale </a:t>
          </a:r>
          <a:endParaRPr lang="en-US" sz="2400" dirty="0"/>
        </a:p>
      </dgm:t>
    </dgm:pt>
    <dgm:pt modelId="{09656534-D255-4D2D-A9B2-29171E00ADDB}" type="parTrans" cxnId="{3CF1EABE-643D-4B21-995E-86716A90741C}">
      <dgm:prSet/>
      <dgm:spPr/>
      <dgm:t>
        <a:bodyPr/>
        <a:lstStyle/>
        <a:p>
          <a:endParaRPr lang="en-US"/>
        </a:p>
      </dgm:t>
    </dgm:pt>
    <dgm:pt modelId="{9F49F750-102A-4815-946F-5F85CEFDC07F}" type="sibTrans" cxnId="{3CF1EABE-643D-4B21-995E-86716A90741C}">
      <dgm:prSet/>
      <dgm:spPr/>
      <dgm:t>
        <a:bodyPr/>
        <a:lstStyle/>
        <a:p>
          <a:endParaRPr lang="en-US"/>
        </a:p>
      </dgm:t>
    </dgm:pt>
    <dgm:pt modelId="{FC23EC35-42E2-4488-AC3B-A255CED211D6}">
      <dgm:prSet custT="1"/>
      <dgm:spPr/>
      <dgm:t>
        <a:bodyPr/>
        <a:lstStyle/>
        <a:p>
          <a:pPr algn="just"/>
          <a:r>
            <a:rPr lang="fr-CH" sz="1800" dirty="0"/>
            <a:t>et enfin </a:t>
          </a:r>
          <a:r>
            <a:rPr lang="fr-CH" sz="2400" dirty="0"/>
            <a:t>dignité existentielle.</a:t>
          </a:r>
          <a:endParaRPr lang="en-US" sz="2400" dirty="0"/>
        </a:p>
      </dgm:t>
    </dgm:pt>
    <dgm:pt modelId="{340928AF-8024-47D9-92AF-2210775270CE}" type="parTrans" cxnId="{A98E3783-4A7A-455A-B55F-BBD7EB682CB3}">
      <dgm:prSet/>
      <dgm:spPr/>
      <dgm:t>
        <a:bodyPr/>
        <a:lstStyle/>
        <a:p>
          <a:endParaRPr lang="en-US"/>
        </a:p>
      </dgm:t>
    </dgm:pt>
    <dgm:pt modelId="{754454EE-C32B-40C9-B469-FB9A7A17263B}" type="sibTrans" cxnId="{A98E3783-4A7A-455A-B55F-BBD7EB682CB3}">
      <dgm:prSet/>
      <dgm:spPr/>
      <dgm:t>
        <a:bodyPr/>
        <a:lstStyle/>
        <a:p>
          <a:endParaRPr lang="en-US"/>
        </a:p>
      </dgm:t>
    </dgm:pt>
    <dgm:pt modelId="{48571FCD-8C75-454A-A9FF-76FF16AC4455}" type="pres">
      <dgm:prSet presAssocID="{1A1BA676-6D3A-4B76-8997-CB6C6E05E0E5}" presName="linearFlow" presStyleCnt="0">
        <dgm:presLayoutVars>
          <dgm:resizeHandles val="exact"/>
        </dgm:presLayoutVars>
      </dgm:prSet>
      <dgm:spPr/>
    </dgm:pt>
    <dgm:pt modelId="{C0AFE57D-9F49-445D-8309-7B150918382D}" type="pres">
      <dgm:prSet presAssocID="{85A2C999-5DAA-48D1-A281-2ACDD1DDB3B4}" presName="node" presStyleLbl="node1" presStyleIdx="0" presStyleCnt="1">
        <dgm:presLayoutVars>
          <dgm:bulletEnabled val="1"/>
        </dgm:presLayoutVars>
      </dgm:prSet>
      <dgm:spPr/>
    </dgm:pt>
  </dgm:ptLst>
  <dgm:cxnLst>
    <dgm:cxn modelId="{BF208322-B228-4398-BC88-88E316D15F1E}" srcId="{85A2C999-5DAA-48D1-A281-2ACDD1DDB3B4}" destId="{90A60E6C-6AE8-4170-AAC7-0154E61087E2}" srcOrd="1" destOrd="0" parTransId="{6C9B007D-95D0-480A-ABCD-ABF47FE78206}" sibTransId="{FC741C06-6EB7-45C1-AE03-568E9319816D}"/>
    <dgm:cxn modelId="{9D2F3E45-C41F-40A9-8408-066C7C1CE4C2}" type="presOf" srcId="{1A1BA676-6D3A-4B76-8997-CB6C6E05E0E5}" destId="{48571FCD-8C75-454A-A9FF-76FF16AC4455}" srcOrd="0" destOrd="0" presId="urn:microsoft.com/office/officeart/2005/8/layout/process2"/>
    <dgm:cxn modelId="{EBFBA85A-6133-4EB9-8147-B081AE1FCFBA}" type="presOf" srcId="{014A730C-C037-4460-92A4-CE0DB40D62E5}" destId="{C0AFE57D-9F49-445D-8309-7B150918382D}" srcOrd="0" destOrd="3" presId="urn:microsoft.com/office/officeart/2005/8/layout/process2"/>
    <dgm:cxn modelId="{1D501C68-7E77-42F6-B9C9-B8EAD0EF03E3}" type="presOf" srcId="{90A60E6C-6AE8-4170-AAC7-0154E61087E2}" destId="{C0AFE57D-9F49-445D-8309-7B150918382D}" srcOrd="0" destOrd="2" presId="urn:microsoft.com/office/officeart/2005/8/layout/process2"/>
    <dgm:cxn modelId="{C70A2A74-DD7E-4570-9FFF-B32F36EF4C58}" type="presOf" srcId="{32D0D573-1FF7-4B8A-9F62-82D6D9EFE00D}" destId="{C0AFE57D-9F49-445D-8309-7B150918382D}" srcOrd="0" destOrd="1" presId="urn:microsoft.com/office/officeart/2005/8/layout/process2"/>
    <dgm:cxn modelId="{CB25EC7E-A4FF-43E9-BBF8-0B0352AAB873}" srcId="{85A2C999-5DAA-48D1-A281-2ACDD1DDB3B4}" destId="{32D0D573-1FF7-4B8A-9F62-82D6D9EFE00D}" srcOrd="0" destOrd="0" parTransId="{A2313D25-98DF-4B0E-8327-27ACCD6915F7}" sibTransId="{A62101D1-3BD8-41AE-8FB7-2A2C22229B67}"/>
    <dgm:cxn modelId="{A98E3783-4A7A-455A-B55F-BBD7EB682CB3}" srcId="{85A2C999-5DAA-48D1-A281-2ACDD1DDB3B4}" destId="{FC23EC35-42E2-4488-AC3B-A255CED211D6}" srcOrd="3" destOrd="0" parTransId="{340928AF-8024-47D9-92AF-2210775270CE}" sibTransId="{754454EE-C32B-40C9-B469-FB9A7A17263B}"/>
    <dgm:cxn modelId="{32F24DB6-B85E-403B-8AA1-BA1ED902E0D3}" type="presOf" srcId="{85A2C999-5DAA-48D1-A281-2ACDD1DDB3B4}" destId="{C0AFE57D-9F49-445D-8309-7B150918382D}" srcOrd="0" destOrd="0" presId="urn:microsoft.com/office/officeart/2005/8/layout/process2"/>
    <dgm:cxn modelId="{3CF1EABE-643D-4B21-995E-86716A90741C}" srcId="{85A2C999-5DAA-48D1-A281-2ACDD1DDB3B4}" destId="{014A730C-C037-4460-92A4-CE0DB40D62E5}" srcOrd="2" destOrd="0" parTransId="{09656534-D255-4D2D-A9B2-29171E00ADDB}" sibTransId="{9F49F750-102A-4815-946F-5F85CEFDC07F}"/>
    <dgm:cxn modelId="{5D4AACD2-E77B-4ACF-B068-FC41DDFB0A5B}" type="presOf" srcId="{FC23EC35-42E2-4488-AC3B-A255CED211D6}" destId="{C0AFE57D-9F49-445D-8309-7B150918382D}" srcOrd="0" destOrd="4" presId="urn:microsoft.com/office/officeart/2005/8/layout/process2"/>
    <dgm:cxn modelId="{116276E1-C388-4458-9D1B-F4315BCB1311}" srcId="{1A1BA676-6D3A-4B76-8997-CB6C6E05E0E5}" destId="{85A2C999-5DAA-48D1-A281-2ACDD1DDB3B4}" srcOrd="0" destOrd="0" parTransId="{5A85B55B-A130-4C8C-8EFC-633E9FBDE480}" sibTransId="{E57181BF-01EB-4C99-B594-CA481873C8AD}"/>
    <dgm:cxn modelId="{C57C2855-8E61-4480-A346-243ADE79060F}" type="presParOf" srcId="{48571FCD-8C75-454A-A9FF-76FF16AC4455}" destId="{C0AFE57D-9F49-445D-8309-7B150918382D}"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E8AE8-D3B4-46A2-92DC-C8B4D57832BB}">
      <dsp:nvSpPr>
        <dsp:cNvPr id="0" name=""/>
        <dsp:cNvSpPr/>
      </dsp:nvSpPr>
      <dsp:spPr>
        <a:xfrm>
          <a:off x="0" y="0"/>
          <a:ext cx="5875757" cy="13497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Une infinie dignité, </a:t>
          </a:r>
        </a:p>
        <a:p>
          <a:pPr marL="0" lvl="0" indent="0" algn="l" defTabSz="622300">
            <a:lnSpc>
              <a:spcPct val="90000"/>
            </a:lnSpc>
            <a:spcBef>
              <a:spcPct val="0"/>
            </a:spcBef>
            <a:spcAft>
              <a:spcPct val="35000"/>
            </a:spcAft>
            <a:buNone/>
          </a:pPr>
          <a:r>
            <a:rPr lang="fr-FR" sz="1400" kern="1200" dirty="0"/>
            <a:t>inaliénablement </a:t>
          </a:r>
          <a:r>
            <a:rPr lang="fr-FR" sz="1400" u="sng" kern="1200" dirty="0"/>
            <a:t>fondée dans son être même</a:t>
          </a:r>
          <a:r>
            <a:rPr lang="fr-FR" sz="1400" kern="1200" dirty="0"/>
            <a:t>, </a:t>
          </a:r>
        </a:p>
        <a:p>
          <a:pPr marL="0" lvl="0" indent="0" algn="l" defTabSz="622300">
            <a:lnSpc>
              <a:spcPct val="90000"/>
            </a:lnSpc>
            <a:spcBef>
              <a:spcPct val="0"/>
            </a:spcBef>
            <a:spcAft>
              <a:spcPct val="35000"/>
            </a:spcAft>
            <a:buNone/>
          </a:pPr>
          <a:r>
            <a:rPr lang="fr-FR" sz="1400" kern="1200" dirty="0"/>
            <a:t>appartient </a:t>
          </a:r>
          <a:r>
            <a:rPr lang="fr-FR" sz="1400" u="sng" kern="1200" dirty="0"/>
            <a:t>à chaque personne humaine</a:t>
          </a:r>
          <a:r>
            <a:rPr lang="fr-FR" sz="1400" kern="1200" dirty="0"/>
            <a:t>, </a:t>
          </a:r>
          <a:r>
            <a:rPr lang="fr-FR" sz="1400" u="sng" kern="1200" dirty="0"/>
            <a:t>en toutes circonstances et dans quelque état ou situation qu'elle se trouve</a:t>
          </a:r>
          <a:r>
            <a:rPr lang="fr-FR" sz="1400" kern="1200" dirty="0"/>
            <a:t>. </a:t>
          </a:r>
          <a:endParaRPr lang="en-US" sz="1400" kern="1200" dirty="0"/>
        </a:p>
      </dsp:txBody>
      <dsp:txXfrm>
        <a:off x="39533" y="39533"/>
        <a:ext cx="4305193" cy="1270706"/>
      </dsp:txXfrm>
    </dsp:sp>
    <dsp:sp modelId="{A9F46BBB-6AD8-4AF9-941E-A5542D98D696}">
      <dsp:nvSpPr>
        <dsp:cNvPr id="0" name=""/>
        <dsp:cNvSpPr/>
      </dsp:nvSpPr>
      <dsp:spPr>
        <a:xfrm>
          <a:off x="492094" y="1595185"/>
          <a:ext cx="5875757" cy="1349772"/>
        </a:xfrm>
        <a:prstGeom prst="roundRect">
          <a:avLst>
            <a:gd name="adj" fmla="val 10000"/>
          </a:avLst>
        </a:prstGeom>
        <a:solidFill>
          <a:schemeClr val="accent2">
            <a:hueOff val="-5316146"/>
            <a:satOff val="5805"/>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Ce principe, </a:t>
          </a:r>
        </a:p>
        <a:p>
          <a:pPr marL="0" lvl="0" indent="0" algn="l" defTabSz="622300">
            <a:lnSpc>
              <a:spcPct val="90000"/>
            </a:lnSpc>
            <a:spcBef>
              <a:spcPct val="0"/>
            </a:spcBef>
            <a:spcAft>
              <a:spcPct val="35000"/>
            </a:spcAft>
            <a:buNone/>
          </a:pPr>
          <a:r>
            <a:rPr lang="fr-FR" sz="1400" kern="1200" dirty="0"/>
            <a:t>pleinement reconnaissable même par la seule raison, </a:t>
          </a:r>
        </a:p>
        <a:p>
          <a:pPr marL="0" lvl="0" indent="0" algn="l" defTabSz="622300">
            <a:lnSpc>
              <a:spcPct val="90000"/>
            </a:lnSpc>
            <a:spcBef>
              <a:spcPct val="0"/>
            </a:spcBef>
            <a:spcAft>
              <a:spcPct val="35000"/>
            </a:spcAft>
            <a:buNone/>
          </a:pPr>
          <a:r>
            <a:rPr lang="fr-FR" sz="1400" kern="1200" dirty="0"/>
            <a:t>fonde </a:t>
          </a:r>
          <a:r>
            <a:rPr lang="fr-FR" sz="1400" u="sng" kern="1200" dirty="0"/>
            <a:t>la primauté de la personne humaine et la protection de ses droits</a:t>
          </a:r>
          <a:r>
            <a:rPr lang="fr-FR" sz="1400" kern="1200" dirty="0"/>
            <a:t>. </a:t>
          </a:r>
          <a:endParaRPr lang="en-US" sz="1400" kern="1200" dirty="0"/>
        </a:p>
      </dsp:txBody>
      <dsp:txXfrm>
        <a:off x="531627" y="1634718"/>
        <a:ext cx="4427244" cy="1270706"/>
      </dsp:txXfrm>
    </dsp:sp>
    <dsp:sp modelId="{3644D55F-64E0-4C19-919C-57079A00D50A}">
      <dsp:nvSpPr>
        <dsp:cNvPr id="0" name=""/>
        <dsp:cNvSpPr/>
      </dsp:nvSpPr>
      <dsp:spPr>
        <a:xfrm>
          <a:off x="976844" y="3190371"/>
          <a:ext cx="5875757" cy="1349772"/>
        </a:xfrm>
        <a:prstGeom prst="roundRect">
          <a:avLst>
            <a:gd name="adj" fmla="val 10000"/>
          </a:avLst>
        </a:prstGeom>
        <a:solidFill>
          <a:schemeClr val="accent2">
            <a:hueOff val="-10632293"/>
            <a:satOff val="11611"/>
            <a:lumOff val="-4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L'Église, à la lumière de la Révélation, réaffirme et confirme sans réserve cette </a:t>
          </a:r>
          <a:r>
            <a:rPr lang="fr-FR" sz="1400" u="sng" kern="1200" dirty="0"/>
            <a:t>dignité ontologique de la personne humaine, créée à l'image et à la ressemblance de Dieu et rachetée dans le Christ Jésus</a:t>
          </a:r>
          <a:r>
            <a:rPr lang="fr-FR" sz="1400" kern="1200" dirty="0"/>
            <a:t>. </a:t>
          </a:r>
          <a:endParaRPr lang="en-US" sz="1400" kern="1200" dirty="0"/>
        </a:p>
      </dsp:txBody>
      <dsp:txXfrm>
        <a:off x="1016377" y="3229904"/>
        <a:ext cx="4434589" cy="1270706"/>
      </dsp:txXfrm>
    </dsp:sp>
    <dsp:sp modelId="{4B2C64FF-3785-44A2-A91B-6FEC151E4CB7}">
      <dsp:nvSpPr>
        <dsp:cNvPr id="0" name=""/>
        <dsp:cNvSpPr/>
      </dsp:nvSpPr>
      <dsp:spPr>
        <a:xfrm>
          <a:off x="1468939" y="4785556"/>
          <a:ext cx="5875757" cy="1349772"/>
        </a:xfrm>
        <a:prstGeom prst="roundRect">
          <a:avLst>
            <a:gd name="adj" fmla="val 10000"/>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C'est de cette vérité qu'elle tire les raisons de son </a:t>
          </a:r>
          <a:r>
            <a:rPr lang="fr-FR" sz="1400" u="sng" kern="1200"/>
            <a:t>engagement envers les plus faibles </a:t>
          </a:r>
          <a:r>
            <a:rPr lang="fr-FR" sz="1400" kern="1200"/>
            <a:t>et les moins dotés de pouvoir, en insistant toujours sur « le primat de la personne humaine et la défense de sa dignité en toutes circonstances ».</a:t>
          </a:r>
          <a:endParaRPr lang="en-US" sz="1400" kern="1200"/>
        </a:p>
      </dsp:txBody>
      <dsp:txXfrm>
        <a:off x="1508472" y="4825089"/>
        <a:ext cx="4427244" cy="1270706"/>
      </dsp:txXfrm>
    </dsp:sp>
    <dsp:sp modelId="{C21613E2-468B-42BE-998E-16B1C718E3D1}">
      <dsp:nvSpPr>
        <dsp:cNvPr id="0" name=""/>
        <dsp:cNvSpPr/>
      </dsp:nvSpPr>
      <dsp:spPr>
        <a:xfrm>
          <a:off x="4998405" y="1033802"/>
          <a:ext cx="877352" cy="87735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95809" y="1033802"/>
        <a:ext cx="482544" cy="660207"/>
      </dsp:txXfrm>
    </dsp:sp>
    <dsp:sp modelId="{7BBA79E2-2B9B-42B9-AFCE-DCE2AF0CC2E2}">
      <dsp:nvSpPr>
        <dsp:cNvPr id="0" name=""/>
        <dsp:cNvSpPr/>
      </dsp:nvSpPr>
      <dsp:spPr>
        <a:xfrm>
          <a:off x="5490500" y="2628988"/>
          <a:ext cx="877352" cy="877352"/>
        </a:xfrm>
        <a:prstGeom prst="downArrow">
          <a:avLst>
            <a:gd name="adj1" fmla="val 55000"/>
            <a:gd name="adj2" fmla="val 45000"/>
          </a:avLst>
        </a:prstGeom>
        <a:solidFill>
          <a:schemeClr val="accent2">
            <a:tint val="40000"/>
            <a:alpha val="90000"/>
            <a:hueOff val="-8207828"/>
            <a:satOff val="1947"/>
            <a:lumOff val="-313"/>
            <a:alphaOff val="0"/>
          </a:schemeClr>
        </a:solidFill>
        <a:ln w="12700" cap="flat" cmpd="sng" algn="ctr">
          <a:solidFill>
            <a:schemeClr val="accent2">
              <a:tint val="40000"/>
              <a:alpha val="90000"/>
              <a:hueOff val="-8207828"/>
              <a:satOff val="1947"/>
              <a:lumOff val="-3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87904" y="2628988"/>
        <a:ext cx="482544" cy="660207"/>
      </dsp:txXfrm>
    </dsp:sp>
    <dsp:sp modelId="{1BDD3674-4104-44CC-8F52-6F39F3EC1CBC}">
      <dsp:nvSpPr>
        <dsp:cNvPr id="0" name=""/>
        <dsp:cNvSpPr/>
      </dsp:nvSpPr>
      <dsp:spPr>
        <a:xfrm>
          <a:off x="5975250" y="4224174"/>
          <a:ext cx="877352" cy="877352"/>
        </a:xfrm>
        <a:prstGeom prst="downArrow">
          <a:avLst>
            <a:gd name="adj1" fmla="val 55000"/>
            <a:gd name="adj2" fmla="val 45000"/>
          </a:avLst>
        </a:prstGeom>
        <a:solidFill>
          <a:schemeClr val="accent2">
            <a:tint val="40000"/>
            <a:alpha val="90000"/>
            <a:hueOff val="-16415656"/>
            <a:satOff val="3893"/>
            <a:lumOff val="-626"/>
            <a:alphaOff val="0"/>
          </a:schemeClr>
        </a:solidFill>
        <a:ln w="12700" cap="flat" cmpd="sng" algn="ctr">
          <a:solidFill>
            <a:schemeClr val="accent2">
              <a:tint val="40000"/>
              <a:alpha val="90000"/>
              <a:hueOff val="-16415656"/>
              <a:satOff val="3893"/>
              <a:lumOff val="-6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72654" y="4224174"/>
        <a:ext cx="482544" cy="660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E57D-9F49-445D-8309-7B150918382D}">
      <dsp:nvSpPr>
        <dsp:cNvPr id="0" name=""/>
        <dsp:cNvSpPr/>
      </dsp:nvSpPr>
      <dsp:spPr>
        <a:xfrm>
          <a:off x="1471446" y="0"/>
          <a:ext cx="8444576" cy="4518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fr-CH" sz="1800" kern="1200" dirty="0"/>
            <a:t>7. Bien qu'il existe aujourd'hui un consensus assez général sur l'importance et la portée normative de la dignité et de la valeur unique et transcendante de tout être humain, l'expression « dignité de la personne humaine » risque souvent de se prêter à de </a:t>
          </a:r>
          <a:r>
            <a:rPr lang="fr-CH" sz="1800" u="sng" kern="1200" dirty="0"/>
            <a:t>nombreuses significations </a:t>
          </a:r>
          <a:r>
            <a:rPr lang="fr-CH" sz="1800" kern="1200" dirty="0"/>
            <a:t>et donc à d'éventuels </a:t>
          </a:r>
          <a:r>
            <a:rPr lang="fr-CH" sz="1800" u="sng" kern="1200" dirty="0"/>
            <a:t>malentendus</a:t>
          </a:r>
          <a:r>
            <a:rPr lang="fr-CH" sz="1800" kern="1200" dirty="0"/>
            <a:t> et « </a:t>
          </a:r>
          <a:r>
            <a:rPr lang="fr-CH" sz="1800" u="sng" kern="1200" dirty="0"/>
            <a:t>contradictions</a:t>
          </a:r>
          <a:r>
            <a:rPr lang="fr-CH" sz="1800" kern="1200" dirty="0"/>
            <a:t> qui conduisent à se demander si l’égale dignité de tous les êtres humains […] est véritablement reconnue, respectée, protégée et promue en toute circonstance ». </a:t>
          </a:r>
        </a:p>
        <a:p>
          <a:pPr marL="0" lvl="0" indent="0" algn="just" defTabSz="800100">
            <a:lnSpc>
              <a:spcPct val="90000"/>
            </a:lnSpc>
            <a:spcBef>
              <a:spcPct val="0"/>
            </a:spcBef>
            <a:spcAft>
              <a:spcPct val="35000"/>
            </a:spcAft>
            <a:buNone/>
          </a:pPr>
          <a:r>
            <a:rPr lang="fr-CH" sz="1800" kern="1200" dirty="0"/>
            <a:t>Tout cela nous amène à reconnaître la possibilité d'une quadruple distinction du concept de dignité : </a:t>
          </a:r>
          <a:endParaRPr lang="en-US" sz="1800" kern="1200" dirty="0"/>
        </a:p>
        <a:p>
          <a:pPr marL="228600" lvl="1" indent="-228600" algn="just" defTabSz="1066800">
            <a:lnSpc>
              <a:spcPct val="90000"/>
            </a:lnSpc>
            <a:spcBef>
              <a:spcPct val="0"/>
            </a:spcBef>
            <a:spcAft>
              <a:spcPct val="15000"/>
            </a:spcAft>
            <a:buChar char="•"/>
          </a:pPr>
          <a:r>
            <a:rPr lang="fr-CH" sz="2400" kern="1200" dirty="0"/>
            <a:t>dignité ontologique, </a:t>
          </a:r>
          <a:endParaRPr lang="en-US" sz="2400" kern="1200" dirty="0"/>
        </a:p>
        <a:p>
          <a:pPr marL="228600" lvl="1" indent="-228600" algn="just" defTabSz="1066800">
            <a:lnSpc>
              <a:spcPct val="90000"/>
            </a:lnSpc>
            <a:spcBef>
              <a:spcPct val="0"/>
            </a:spcBef>
            <a:spcAft>
              <a:spcPct val="15000"/>
            </a:spcAft>
            <a:buChar char="•"/>
          </a:pPr>
          <a:r>
            <a:rPr lang="fr-CH" sz="2400" kern="1200" dirty="0"/>
            <a:t>dignité morale, </a:t>
          </a:r>
          <a:endParaRPr lang="en-US" sz="2400" kern="1200" dirty="0"/>
        </a:p>
        <a:p>
          <a:pPr marL="228600" lvl="1" indent="-228600" algn="just" defTabSz="1066800">
            <a:lnSpc>
              <a:spcPct val="90000"/>
            </a:lnSpc>
            <a:spcBef>
              <a:spcPct val="0"/>
            </a:spcBef>
            <a:spcAft>
              <a:spcPct val="15000"/>
            </a:spcAft>
            <a:buChar char="•"/>
          </a:pPr>
          <a:r>
            <a:rPr lang="fr-CH" sz="2400" kern="1200" dirty="0"/>
            <a:t>dignité sociale </a:t>
          </a:r>
          <a:endParaRPr lang="en-US" sz="2400" kern="1200" dirty="0"/>
        </a:p>
        <a:p>
          <a:pPr marL="171450" lvl="1" indent="-171450" algn="just" defTabSz="800100">
            <a:lnSpc>
              <a:spcPct val="90000"/>
            </a:lnSpc>
            <a:spcBef>
              <a:spcPct val="0"/>
            </a:spcBef>
            <a:spcAft>
              <a:spcPct val="15000"/>
            </a:spcAft>
            <a:buChar char="•"/>
          </a:pPr>
          <a:r>
            <a:rPr lang="fr-CH" sz="1800" kern="1200" dirty="0"/>
            <a:t>et enfin </a:t>
          </a:r>
          <a:r>
            <a:rPr lang="fr-CH" sz="2400" kern="1200" dirty="0"/>
            <a:t>dignité existentielle.</a:t>
          </a:r>
          <a:endParaRPr lang="en-US" sz="2400" kern="1200" dirty="0"/>
        </a:p>
      </dsp:txBody>
      <dsp:txXfrm>
        <a:off x="1603798" y="132352"/>
        <a:ext cx="8179872" cy="42541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E3FEB-1798-EE68-3EF6-0AB7BEF260A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598A1C3-C436-E342-5252-1680BA78C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D5FDED-19DF-14BE-ED58-B1A73A59431C}"/>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5" name="Espace réservé du pied de page 4">
            <a:extLst>
              <a:ext uri="{FF2B5EF4-FFF2-40B4-BE49-F238E27FC236}">
                <a16:creationId xmlns:a16="http://schemas.microsoft.com/office/drawing/2014/main" id="{40AF59B0-ACF7-9A42-084E-A7D425DD98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0C56F8-3882-FDE5-7CB2-1CC7D4C4A3E0}"/>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313034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01756-03A9-A33F-BE24-E61B88A3690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56AA89F-FA5C-F031-3C62-E1AE7458E4A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DB189B-E68C-20C6-DDA1-9806C0B1D01B}"/>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5" name="Espace réservé du pied de page 4">
            <a:extLst>
              <a:ext uri="{FF2B5EF4-FFF2-40B4-BE49-F238E27FC236}">
                <a16:creationId xmlns:a16="http://schemas.microsoft.com/office/drawing/2014/main" id="{4FD64A2A-9BCD-D674-90E3-8DCECDC9EF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31B042-7C46-71EF-041C-B650F31F8A74}"/>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28676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92F86F-3DD5-5AC9-D476-E4C1A9AC1AF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E6BB033-80BC-8243-CFBE-FF8526C1BA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3BE54B-A256-5F17-DD67-0F478CD0D330}"/>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5" name="Espace réservé du pied de page 4">
            <a:extLst>
              <a:ext uri="{FF2B5EF4-FFF2-40B4-BE49-F238E27FC236}">
                <a16:creationId xmlns:a16="http://schemas.microsoft.com/office/drawing/2014/main" id="{7A49B537-843B-A5CC-8ADC-A46FC9570C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44C6DE-3D35-09EF-FB80-E67BBEFB65EA}"/>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331598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85315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2261135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236974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34039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2194874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140637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3365153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21660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5C4AC-8BF5-50A7-0168-E3EE732DDA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0E72D9-5DCD-5D67-E8F5-31C539CEED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85537C-30CF-DAD2-6055-1605A26AC7FE}"/>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5" name="Espace réservé du pied de page 4">
            <a:extLst>
              <a:ext uri="{FF2B5EF4-FFF2-40B4-BE49-F238E27FC236}">
                <a16:creationId xmlns:a16="http://schemas.microsoft.com/office/drawing/2014/main" id="{4E528BB0-427F-CFA3-CE2B-D1586273E0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383D00-7782-1F68-4825-40C8D91A83A1}"/>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379075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375836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‹N°›</a:t>
            </a:fld>
            <a:endParaRPr lang="en-US"/>
          </a:p>
        </p:txBody>
      </p:sp>
    </p:spTree>
    <p:extLst>
      <p:ext uri="{BB962C8B-B14F-4D97-AF65-F5344CB8AC3E}">
        <p14:creationId xmlns:p14="http://schemas.microsoft.com/office/powerpoint/2010/main" val="97890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9/28/25</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‹N°›</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8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7B571-F7BD-CF5C-AE1A-317B65FC04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638A610-3462-2DD8-0386-BDCE18077A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F624997-6407-FEBA-C327-7984B0185974}"/>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5" name="Espace réservé du pied de page 4">
            <a:extLst>
              <a:ext uri="{FF2B5EF4-FFF2-40B4-BE49-F238E27FC236}">
                <a16:creationId xmlns:a16="http://schemas.microsoft.com/office/drawing/2014/main" id="{4E009F90-E587-9F98-89BD-D955A945A6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D8F3DE-85D9-779D-2AB0-46DFF8125BE9}"/>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157158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73168-1E19-5564-AC4C-E4B86C1C2C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4EC884-4D0E-C771-51A3-D7CD153CFD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8482C1-6928-6B1B-5846-E97664C8CAA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34630C-B975-381B-0571-EE9A5F52E1B0}"/>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6" name="Espace réservé du pied de page 5">
            <a:extLst>
              <a:ext uri="{FF2B5EF4-FFF2-40B4-BE49-F238E27FC236}">
                <a16:creationId xmlns:a16="http://schemas.microsoft.com/office/drawing/2014/main" id="{9F413658-43DE-46C3-A886-6F52DABF90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6EBBA7-2F29-52C1-3A7A-689E2A4E4B8A}"/>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361150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4C944-C1F3-87E9-CF6C-EAA34C6A4D3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8B4FC77-5F31-29BC-AE8B-4BABD6D52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077DF2-4D47-5EE7-14D1-9BF5C79D6A0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64C9AD-88F6-978B-6537-FC2C43088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F59FD9A-178D-0540-932D-39FF3C3BB4A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ACA84C8-22E8-E76F-06B5-C5887EEF2457}"/>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8" name="Espace réservé du pied de page 7">
            <a:extLst>
              <a:ext uri="{FF2B5EF4-FFF2-40B4-BE49-F238E27FC236}">
                <a16:creationId xmlns:a16="http://schemas.microsoft.com/office/drawing/2014/main" id="{938AB64A-30C4-C56A-8255-93FFA1CF2FF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93D2AFE-C1CA-ED22-CE25-2FF053ABB9D4}"/>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112006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1FC6F-58DF-EF9A-3D5C-1F49A47AF3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C9F3B48-364B-FF2A-B3C5-A6C480FD8FBF}"/>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4" name="Espace réservé du pied de page 3">
            <a:extLst>
              <a:ext uri="{FF2B5EF4-FFF2-40B4-BE49-F238E27FC236}">
                <a16:creationId xmlns:a16="http://schemas.microsoft.com/office/drawing/2014/main" id="{18FFE05D-85D9-119A-34CE-7BC487DB679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0EBB32-44BA-FE3F-77E0-C2AB5B69D38C}"/>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355256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18BA09-9493-FDF5-604B-58CAD4379EBB}"/>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3" name="Espace réservé du pied de page 2">
            <a:extLst>
              <a:ext uri="{FF2B5EF4-FFF2-40B4-BE49-F238E27FC236}">
                <a16:creationId xmlns:a16="http://schemas.microsoft.com/office/drawing/2014/main" id="{9A7659ED-0E27-5559-5216-DF15533DC7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F21052-9F85-56DA-A7CA-1FE8B121D7EE}"/>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402349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9A264-5D83-481B-3B74-C4DABCC655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1E665B1-D80B-2FA1-241E-B5928E544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845486C-1CE4-99B8-2D91-1314CE14D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A2C243-2205-3AC5-1095-26F93297119E}"/>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6" name="Espace réservé du pied de page 5">
            <a:extLst>
              <a:ext uri="{FF2B5EF4-FFF2-40B4-BE49-F238E27FC236}">
                <a16:creationId xmlns:a16="http://schemas.microsoft.com/office/drawing/2014/main" id="{02D3D45D-E78D-F834-5464-1A2BB6E174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75BE5E-672E-6334-4B22-1F0A0F86ADE8}"/>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422221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FC872-930A-BD65-9392-1449FF75E6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BEEB05-EA95-FD4D-4657-F8BCBDCC6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3E6F1A5-87C2-4313-2319-3C81CA32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40B802-1208-ED03-5E5E-0EC24AE70CCE}"/>
              </a:ext>
            </a:extLst>
          </p:cNvPr>
          <p:cNvSpPr>
            <a:spLocks noGrp="1"/>
          </p:cNvSpPr>
          <p:nvPr>
            <p:ph type="dt" sz="half" idx="10"/>
          </p:nvPr>
        </p:nvSpPr>
        <p:spPr/>
        <p:txBody>
          <a:bodyPr/>
          <a:lstStyle/>
          <a:p>
            <a:fld id="{A59F3690-65F4-4F76-8773-C70C5EDA8E21}" type="datetimeFigureOut">
              <a:rPr lang="fr-FR" smtClean="0"/>
              <a:t>28/09/2025</a:t>
            </a:fld>
            <a:endParaRPr lang="fr-FR"/>
          </a:p>
        </p:txBody>
      </p:sp>
      <p:sp>
        <p:nvSpPr>
          <p:cNvPr id="6" name="Espace réservé du pied de page 5">
            <a:extLst>
              <a:ext uri="{FF2B5EF4-FFF2-40B4-BE49-F238E27FC236}">
                <a16:creationId xmlns:a16="http://schemas.microsoft.com/office/drawing/2014/main" id="{D3A0109E-251C-16EB-6AF6-9D4B4A955C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5B8958-269B-A0B1-2221-5946DB0F2D08}"/>
              </a:ext>
            </a:extLst>
          </p:cNvPr>
          <p:cNvSpPr>
            <a:spLocks noGrp="1"/>
          </p:cNvSpPr>
          <p:nvPr>
            <p:ph type="sldNum" sz="quarter" idx="12"/>
          </p:nvPr>
        </p:nvSpPr>
        <p:spPr/>
        <p:txBody>
          <a:bodyPr/>
          <a:lstStyle/>
          <a:p>
            <a:fld id="{D5998612-3EE3-458E-B928-DCF111583C70}" type="slidenum">
              <a:rPr lang="fr-FR" smtClean="0"/>
              <a:t>‹N°›</a:t>
            </a:fld>
            <a:endParaRPr lang="fr-FR"/>
          </a:p>
        </p:txBody>
      </p:sp>
    </p:spTree>
    <p:extLst>
      <p:ext uri="{BB962C8B-B14F-4D97-AF65-F5344CB8AC3E}">
        <p14:creationId xmlns:p14="http://schemas.microsoft.com/office/powerpoint/2010/main" val="888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4AE1B0-7E9C-4E69-2253-F336FABCB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F4F9864-5850-FB5A-F8C0-44BF6DBE7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678FA6-DF08-307E-8255-FC79BC6F0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9F3690-65F4-4F76-8773-C70C5EDA8E21}" type="datetimeFigureOut">
              <a:rPr lang="fr-FR" smtClean="0"/>
              <a:t>28/09/2025</a:t>
            </a:fld>
            <a:endParaRPr lang="fr-FR"/>
          </a:p>
        </p:txBody>
      </p:sp>
      <p:sp>
        <p:nvSpPr>
          <p:cNvPr id="5" name="Espace réservé du pied de page 4">
            <a:extLst>
              <a:ext uri="{FF2B5EF4-FFF2-40B4-BE49-F238E27FC236}">
                <a16:creationId xmlns:a16="http://schemas.microsoft.com/office/drawing/2014/main" id="{75C16F70-C16C-B8DF-B7AA-E7B463118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3D9A95C-E731-BD54-AA2B-C9F685027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998612-3EE3-458E-B928-DCF111583C70}" type="slidenum">
              <a:rPr lang="fr-FR" smtClean="0"/>
              <a:t>‹N°›</a:t>
            </a:fld>
            <a:endParaRPr lang="fr-FR"/>
          </a:p>
        </p:txBody>
      </p:sp>
    </p:spTree>
    <p:extLst>
      <p:ext uri="{BB962C8B-B14F-4D97-AF65-F5344CB8AC3E}">
        <p14:creationId xmlns:p14="http://schemas.microsoft.com/office/powerpoint/2010/main" val="281243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9/28/25</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‹N°›</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062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EC45AA-25B6-D2B2-ED43-059A498A5EA4}"/>
              </a:ext>
            </a:extLst>
          </p:cNvPr>
          <p:cNvSpPr>
            <a:spLocks noGrp="1"/>
          </p:cNvSpPr>
          <p:nvPr>
            <p:ph type="ctrTitle"/>
          </p:nvPr>
        </p:nvSpPr>
        <p:spPr>
          <a:xfrm>
            <a:off x="3431458" y="609600"/>
            <a:ext cx="4945626" cy="1351472"/>
          </a:xfrm>
        </p:spPr>
        <p:txBody>
          <a:bodyPr vert="horz" lIns="91440" tIns="45720" rIns="91440" bIns="45720" rtlCol="0" anchor="ctr">
            <a:noAutofit/>
          </a:bodyPr>
          <a:lstStyle/>
          <a:p>
            <a:r>
              <a:rPr lang="en-US" sz="4000" kern="1200" dirty="0">
                <a:solidFill>
                  <a:schemeClr val="tx1">
                    <a:lumMod val="85000"/>
                    <a:lumOff val="15000"/>
                  </a:schemeClr>
                </a:solidFill>
                <a:latin typeface="+mj-lt"/>
                <a:ea typeface="+mj-ea"/>
                <a:cs typeface="+mj-cs"/>
              </a:rPr>
              <a:t>La </a:t>
            </a:r>
            <a:r>
              <a:rPr lang="en-US" sz="4000" kern="1200" dirty="0" err="1">
                <a:solidFill>
                  <a:schemeClr val="tx1">
                    <a:lumMod val="85000"/>
                    <a:lumOff val="15000"/>
                  </a:schemeClr>
                </a:solidFill>
                <a:latin typeface="+mj-lt"/>
                <a:ea typeface="+mj-ea"/>
                <a:cs typeface="+mj-cs"/>
              </a:rPr>
              <a:t>dignité</a:t>
            </a:r>
            <a:r>
              <a:rPr lang="en-US" sz="4000" kern="1200" dirty="0">
                <a:solidFill>
                  <a:schemeClr val="tx1">
                    <a:lumMod val="85000"/>
                    <a:lumOff val="15000"/>
                  </a:schemeClr>
                </a:solidFill>
                <a:latin typeface="+mj-lt"/>
                <a:ea typeface="+mj-ea"/>
                <a:cs typeface="+mj-cs"/>
              </a:rPr>
              <a:t> </a:t>
            </a:r>
            <a:r>
              <a:rPr lang="en-US" sz="4000" kern="1200" dirty="0" err="1">
                <a:solidFill>
                  <a:schemeClr val="tx1">
                    <a:lumMod val="85000"/>
                    <a:lumOff val="15000"/>
                  </a:schemeClr>
                </a:solidFill>
                <a:latin typeface="+mj-lt"/>
                <a:ea typeface="+mj-ea"/>
                <a:cs typeface="+mj-cs"/>
              </a:rPr>
              <a:t>infinie</a:t>
            </a:r>
            <a:r>
              <a:rPr lang="en-US" sz="4000" kern="1200" dirty="0">
                <a:solidFill>
                  <a:schemeClr val="tx1">
                    <a:lumMod val="85000"/>
                    <a:lumOff val="15000"/>
                  </a:schemeClr>
                </a:solidFill>
                <a:latin typeface="+mj-lt"/>
                <a:ea typeface="+mj-ea"/>
                <a:cs typeface="+mj-cs"/>
              </a:rPr>
              <a:t> des </a:t>
            </a:r>
            <a:r>
              <a:rPr lang="en-US" sz="4000" kern="1200" dirty="0" err="1">
                <a:solidFill>
                  <a:schemeClr val="tx1">
                    <a:lumMod val="85000"/>
                    <a:lumOff val="15000"/>
                  </a:schemeClr>
                </a:solidFill>
                <a:latin typeface="+mj-lt"/>
                <a:ea typeface="+mj-ea"/>
                <a:cs typeface="+mj-cs"/>
              </a:rPr>
              <a:t>personnes</a:t>
            </a:r>
            <a:r>
              <a:rPr lang="en-US" sz="4000" kern="1200" dirty="0">
                <a:solidFill>
                  <a:schemeClr val="tx1">
                    <a:lumMod val="85000"/>
                    <a:lumOff val="15000"/>
                  </a:schemeClr>
                </a:solidFill>
                <a:latin typeface="+mj-lt"/>
                <a:ea typeface="+mj-ea"/>
                <a:cs typeface="+mj-cs"/>
              </a:rPr>
              <a:t> </a:t>
            </a:r>
            <a:r>
              <a:rPr lang="en-US" sz="4000" kern="1200" dirty="0" err="1">
                <a:solidFill>
                  <a:schemeClr val="tx1">
                    <a:lumMod val="85000"/>
                    <a:lumOff val="15000"/>
                  </a:schemeClr>
                </a:solidFill>
                <a:latin typeface="+mj-lt"/>
                <a:ea typeface="+mj-ea"/>
                <a:cs typeface="+mj-cs"/>
              </a:rPr>
              <a:t>âgées</a:t>
            </a:r>
            <a:endParaRPr lang="en-US" sz="4000" kern="1200" dirty="0">
              <a:solidFill>
                <a:schemeClr val="tx1">
                  <a:lumMod val="85000"/>
                  <a:lumOff val="15000"/>
                </a:schemeClr>
              </a:solidFill>
              <a:latin typeface="+mj-lt"/>
              <a:ea typeface="+mj-ea"/>
              <a:cs typeface="+mj-cs"/>
            </a:endParaRPr>
          </a:p>
        </p:txBody>
      </p:sp>
      <p:pic>
        <p:nvPicPr>
          <p:cNvPr id="5" name="Image 4" descr="Une image contenant personne, ride, Visage humain, Citoyen sénior&#10;&#10;Le contenu généré par l’IA peut être incorrect.">
            <a:extLst>
              <a:ext uri="{FF2B5EF4-FFF2-40B4-BE49-F238E27FC236}">
                <a16:creationId xmlns:a16="http://schemas.microsoft.com/office/drawing/2014/main" id="{D2CB82C8-721B-A7F5-0CFD-E3159A78F4AE}"/>
              </a:ext>
            </a:extLst>
          </p:cNvPr>
          <p:cNvPicPr>
            <a:picLocks noChangeAspect="1"/>
          </p:cNvPicPr>
          <p:nvPr/>
        </p:nvPicPr>
        <p:blipFill>
          <a:blip r:embed="rId2"/>
          <a:srcRect l="7880" r="5786" b="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Sous-titre 2">
            <a:extLst>
              <a:ext uri="{FF2B5EF4-FFF2-40B4-BE49-F238E27FC236}">
                <a16:creationId xmlns:a16="http://schemas.microsoft.com/office/drawing/2014/main" id="{0BA26515-5C50-9BA2-090C-E2DDE738CCA0}"/>
              </a:ext>
            </a:extLst>
          </p:cNvPr>
          <p:cNvSpPr>
            <a:spLocks noGrp="1"/>
          </p:cNvSpPr>
          <p:nvPr>
            <p:ph type="subTitle" idx="1"/>
          </p:nvPr>
        </p:nvSpPr>
        <p:spPr>
          <a:xfrm>
            <a:off x="3611534" y="2147357"/>
            <a:ext cx="4884765" cy="4101042"/>
          </a:xfrm>
        </p:spPr>
        <p:txBody>
          <a:bodyPr vert="horz" lIns="91440" tIns="45720" rIns="91440" bIns="45720" rtlCol="0">
            <a:normAutofit/>
          </a:bodyPr>
          <a:lstStyle/>
          <a:p>
            <a:endParaRPr lang="en-US" dirty="0">
              <a:solidFill>
                <a:schemeClr val="tx1">
                  <a:lumMod val="85000"/>
                  <a:lumOff val="15000"/>
                </a:schemeClr>
              </a:solidFill>
            </a:endParaRPr>
          </a:p>
          <a:p>
            <a:endParaRPr lang="en-US" dirty="0">
              <a:solidFill>
                <a:schemeClr val="tx1">
                  <a:lumMod val="85000"/>
                  <a:lumOff val="15000"/>
                </a:schemeClr>
              </a:solidFill>
            </a:endParaRPr>
          </a:p>
          <a:p>
            <a:r>
              <a:rPr lang="en-US" dirty="0">
                <a:solidFill>
                  <a:schemeClr val="tx1">
                    <a:lumMod val="85000"/>
                    <a:lumOff val="15000"/>
                  </a:schemeClr>
                </a:solidFill>
              </a:rPr>
              <a:t>Pr. Luc-Thomas Somme </a:t>
            </a:r>
            <a:r>
              <a:rPr lang="en-US" dirty="0" err="1">
                <a:solidFill>
                  <a:schemeClr val="tx1">
                    <a:lumMod val="85000"/>
                    <a:lumOff val="15000"/>
                  </a:schemeClr>
                </a:solidFill>
              </a:rPr>
              <a:t>o.p.</a:t>
            </a:r>
            <a:endParaRPr lang="en-US" dirty="0">
              <a:solidFill>
                <a:schemeClr val="tx1">
                  <a:lumMod val="85000"/>
                  <a:lumOff val="15000"/>
                </a:schemeClr>
              </a:solidFill>
            </a:endParaRPr>
          </a:p>
          <a:p>
            <a:endParaRPr lang="en-US" sz="2000" dirty="0">
              <a:solidFill>
                <a:schemeClr val="tx1">
                  <a:lumMod val="85000"/>
                  <a:lumOff val="15000"/>
                </a:schemeClr>
              </a:solidFill>
            </a:endParaRPr>
          </a:p>
          <a:p>
            <a:r>
              <a:rPr lang="en-US" dirty="0">
                <a:solidFill>
                  <a:schemeClr val="tx1">
                    <a:lumMod val="85000"/>
                    <a:lumOff val="15000"/>
                  </a:schemeClr>
                </a:solidFill>
              </a:rPr>
              <a:t>Université de Fribourg</a:t>
            </a:r>
          </a:p>
          <a:p>
            <a:endParaRPr lang="en-US" sz="2000" dirty="0">
              <a:solidFill>
                <a:schemeClr val="tx1">
                  <a:lumMod val="85000"/>
                  <a:lumOff val="15000"/>
                </a:schemeClr>
              </a:solidFill>
            </a:endParaRPr>
          </a:p>
          <a:p>
            <a:r>
              <a:rPr lang="en-US" sz="1600" dirty="0" err="1">
                <a:solidFill>
                  <a:schemeClr val="tx1">
                    <a:lumMod val="85000"/>
                    <a:lumOff val="15000"/>
                  </a:schemeClr>
                </a:solidFill>
              </a:rPr>
              <a:t>Institut</a:t>
            </a:r>
            <a:r>
              <a:rPr lang="en-US" sz="1600" dirty="0">
                <a:solidFill>
                  <a:schemeClr val="tx1">
                    <a:lumMod val="85000"/>
                    <a:lumOff val="15000"/>
                  </a:schemeClr>
                </a:solidFill>
              </a:rPr>
              <a:t> </a:t>
            </a:r>
            <a:r>
              <a:rPr lang="en-US" sz="1600" dirty="0" err="1">
                <a:solidFill>
                  <a:schemeClr val="tx1">
                    <a:lumMod val="85000"/>
                    <a:lumOff val="15000"/>
                  </a:schemeClr>
                </a:solidFill>
              </a:rPr>
              <a:t>Catholique</a:t>
            </a:r>
            <a:r>
              <a:rPr lang="en-US" sz="1600" dirty="0">
                <a:solidFill>
                  <a:schemeClr val="tx1">
                    <a:lumMod val="85000"/>
                    <a:lumOff val="15000"/>
                  </a:schemeClr>
                </a:solidFill>
              </a:rPr>
              <a:t> de Toulouse (</a:t>
            </a:r>
            <a:r>
              <a:rPr lang="en-US" sz="1600" dirty="0" err="1">
                <a:solidFill>
                  <a:schemeClr val="tx1">
                    <a:lumMod val="85000"/>
                    <a:lumOff val="15000"/>
                  </a:schemeClr>
                </a:solidFill>
              </a:rPr>
              <a:t>Chaire</a:t>
            </a:r>
            <a:r>
              <a:rPr lang="en-US" sz="1600" dirty="0">
                <a:solidFill>
                  <a:schemeClr val="tx1">
                    <a:lumMod val="85000"/>
                    <a:lumOff val="15000"/>
                  </a:schemeClr>
                </a:solidFill>
              </a:rPr>
              <a:t> Jean </a:t>
            </a:r>
            <a:r>
              <a:rPr lang="en-US" sz="1600" dirty="0" err="1">
                <a:solidFill>
                  <a:schemeClr val="tx1">
                    <a:lumMod val="85000"/>
                    <a:lumOff val="15000"/>
                  </a:schemeClr>
                </a:solidFill>
              </a:rPr>
              <a:t>Rodhain</a:t>
            </a:r>
            <a:r>
              <a:rPr lang="en-US" sz="1600" dirty="0">
                <a:solidFill>
                  <a:schemeClr val="tx1">
                    <a:lumMod val="85000"/>
                    <a:lumOff val="15000"/>
                  </a:schemeClr>
                </a:solidFill>
              </a:rPr>
              <a:t>)</a:t>
            </a:r>
          </a:p>
          <a:p>
            <a:r>
              <a:rPr lang="en-US" sz="1600" dirty="0">
                <a:solidFill>
                  <a:schemeClr val="tx1">
                    <a:lumMod val="85000"/>
                    <a:lumOff val="15000"/>
                  </a:schemeClr>
                </a:solidFill>
              </a:rPr>
              <a:t>Université </a:t>
            </a:r>
            <a:r>
              <a:rPr lang="en-US" sz="1600" dirty="0" err="1">
                <a:solidFill>
                  <a:schemeClr val="tx1">
                    <a:lumMod val="85000"/>
                    <a:lumOff val="15000"/>
                  </a:schemeClr>
                </a:solidFill>
              </a:rPr>
              <a:t>Catholique</a:t>
            </a:r>
            <a:r>
              <a:rPr lang="en-US" sz="1600" dirty="0">
                <a:solidFill>
                  <a:schemeClr val="tx1">
                    <a:lumMod val="85000"/>
                    <a:lumOff val="15000"/>
                  </a:schemeClr>
                </a:solidFill>
              </a:rPr>
              <a:t> de Madagascar</a:t>
            </a:r>
          </a:p>
          <a:p>
            <a:r>
              <a:rPr lang="en-US" sz="1600" dirty="0" err="1">
                <a:solidFill>
                  <a:schemeClr val="tx1">
                    <a:lumMod val="85000"/>
                    <a:lumOff val="15000"/>
                  </a:schemeClr>
                </a:solidFill>
              </a:rPr>
              <a:t>Institut</a:t>
            </a:r>
            <a:r>
              <a:rPr lang="en-US" sz="1600" dirty="0">
                <a:solidFill>
                  <a:schemeClr val="tx1">
                    <a:lumMod val="85000"/>
                    <a:lumOff val="15000"/>
                  </a:schemeClr>
                </a:solidFill>
              </a:rPr>
              <a:t> Karol Wojtyla</a:t>
            </a:r>
          </a:p>
        </p:txBody>
      </p:sp>
      <p:pic>
        <p:nvPicPr>
          <p:cNvPr id="7" name="Image 6" descr="Une image contenant Visage humain, personne, habits, ride&#10;&#10;Le contenu généré par l’IA peut être incorrect.">
            <a:extLst>
              <a:ext uri="{FF2B5EF4-FFF2-40B4-BE49-F238E27FC236}">
                <a16:creationId xmlns:a16="http://schemas.microsoft.com/office/drawing/2014/main" id="{22F1063A-C279-BB1C-1880-4AA4EA1BEA73}"/>
              </a:ext>
            </a:extLst>
          </p:cNvPr>
          <p:cNvPicPr>
            <a:picLocks noChangeAspect="1"/>
          </p:cNvPicPr>
          <p:nvPr/>
        </p:nvPicPr>
        <p:blipFill>
          <a:blip r:embed="rId3"/>
          <a:srcRect l="14131" r="1611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94909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CD0F58-E235-2F86-24BB-19A1FE2E604A}"/>
              </a:ext>
            </a:extLst>
          </p:cNvPr>
          <p:cNvSpPr>
            <a:spLocks noGrp="1"/>
          </p:cNvSpPr>
          <p:nvPr>
            <p:ph type="title"/>
          </p:nvPr>
        </p:nvSpPr>
        <p:spPr>
          <a:xfrm>
            <a:off x="1068472" y="399194"/>
            <a:ext cx="10270671" cy="786058"/>
          </a:xfrm>
        </p:spPr>
        <p:txBody>
          <a:bodyPr>
            <a:normAutofit fontScale="90000"/>
          </a:bodyPr>
          <a:lstStyle/>
          <a:p>
            <a:pPr algn="ctr"/>
            <a:r>
              <a:rPr lang="fr-CH" sz="4000" b="0" dirty="0">
                <a:latin typeface="Aptos Display" panose="020B0004020202020204" pitchFamily="34" charset="0"/>
              </a:rPr>
              <a:t>Respect inconditionnel de la dignité humaine</a:t>
            </a:r>
            <a:br>
              <a:rPr lang="fr-CH" sz="4000" dirty="0"/>
            </a:br>
            <a:endParaRPr lang="fr-CH" sz="4000" dirty="0"/>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F5941F3-7B17-D1C7-3C54-E34E43705354}"/>
              </a:ext>
            </a:extLst>
          </p:cNvPr>
          <p:cNvSpPr>
            <a:spLocks noGrp="1"/>
          </p:cNvSpPr>
          <p:nvPr>
            <p:ph idx="1"/>
          </p:nvPr>
        </p:nvSpPr>
        <p:spPr>
          <a:xfrm>
            <a:off x="254944" y="1769811"/>
            <a:ext cx="8033650" cy="4906292"/>
          </a:xfrm>
        </p:spPr>
        <p:txBody>
          <a:bodyPr>
            <a:normAutofit/>
          </a:bodyPr>
          <a:lstStyle/>
          <a:p>
            <a:pPr marL="0" indent="0" algn="just">
              <a:lnSpc>
                <a:spcPct val="120000"/>
              </a:lnSpc>
              <a:buNone/>
            </a:pPr>
            <a:r>
              <a:rPr lang="fr-CH" sz="1400" dirty="0">
                <a:latin typeface="Aptos" panose="020B0004020202020204" pitchFamily="34" charset="0"/>
              </a:rPr>
              <a:t>24. Bien qu'une sensibilité toujours croissante au thème de la dignité humaine se soit répandue, il existe encore aujourd'hui de </a:t>
            </a:r>
            <a:r>
              <a:rPr lang="fr-CH" sz="1400" u="sng" dirty="0">
                <a:latin typeface="Aptos" panose="020B0004020202020204" pitchFamily="34" charset="0"/>
              </a:rPr>
              <a:t>nombreux malentendus </a:t>
            </a:r>
            <a:r>
              <a:rPr lang="fr-CH" sz="1400" dirty="0">
                <a:latin typeface="Aptos" panose="020B0004020202020204" pitchFamily="34" charset="0"/>
              </a:rPr>
              <a:t>sur le concept de dignité, qui en </a:t>
            </a:r>
            <a:r>
              <a:rPr lang="fr-CH" sz="1400" u="sng" dirty="0">
                <a:latin typeface="Aptos" panose="020B0004020202020204" pitchFamily="34" charset="0"/>
              </a:rPr>
              <a:t>déforment le sens</a:t>
            </a:r>
            <a:r>
              <a:rPr lang="fr-CH" sz="1400" dirty="0">
                <a:latin typeface="Aptos" panose="020B0004020202020204" pitchFamily="34" charset="0"/>
              </a:rPr>
              <a:t>. Certains proposent d'utiliser l'expression « dignité personnelle » (et droits « de la personne ») au lieu de « dignité humaine » (et droits de l'homme), car ils n'entendent par personne qu’un « être capable de raisonner ». Par conséquent, </a:t>
            </a:r>
            <a:r>
              <a:rPr lang="fr-CH" sz="1400" u="sng" dirty="0">
                <a:latin typeface="Aptos" panose="020B0004020202020204" pitchFamily="34" charset="0"/>
              </a:rPr>
              <a:t>ils soutiennent que la dignité et les droits sont déduits de la capacité de connaissance et de liberté, dont tous les êtres humains ne sont pas dotés. L'enfant à naître n'aurait donc pas de dignité personnelle, pas plus que la personne âgée non autonome ou les personnes souffrant d'un handicap mental</a:t>
            </a:r>
            <a:r>
              <a:rPr lang="fr-CH" sz="1400" dirty="0">
                <a:latin typeface="Aptos" panose="020B0004020202020204" pitchFamily="34" charset="0"/>
              </a:rPr>
              <a:t>. </a:t>
            </a:r>
          </a:p>
          <a:p>
            <a:pPr marL="0" indent="0" algn="just">
              <a:lnSpc>
                <a:spcPct val="120000"/>
              </a:lnSpc>
              <a:buNone/>
            </a:pPr>
            <a:r>
              <a:rPr lang="fr-CH" sz="1400" dirty="0">
                <a:latin typeface="Aptos" panose="020B0004020202020204" pitchFamily="34" charset="0"/>
              </a:rPr>
              <a:t>L'Église, au contraire, insiste sur le fait que </a:t>
            </a:r>
            <a:r>
              <a:rPr lang="fr-CH" sz="1400" u="sng" dirty="0">
                <a:latin typeface="Aptos" panose="020B0004020202020204" pitchFamily="34" charset="0"/>
              </a:rPr>
              <a:t>la dignité de toute personne humaine, précisément parce qu'elle est intrinsèque, demeure « en toutes circonstances », et que sa reconnaissance ne peut en aucun cas dépendre du jugement sur la capacité d'une personne à comprendre et à agir librement</a:t>
            </a:r>
            <a:r>
              <a:rPr lang="fr-CH" sz="1400" dirty="0">
                <a:latin typeface="Aptos" panose="020B0004020202020204" pitchFamily="34" charset="0"/>
              </a:rPr>
              <a:t>. Sinon, la dignité ne serait pas en tant que telle inhérente à la personne, indépendante de son conditionnement et donc digne d'un respect inconditionnel. </a:t>
            </a:r>
            <a:r>
              <a:rPr lang="fr-CH" sz="1400" u="sng" dirty="0">
                <a:latin typeface="Aptos" panose="020B0004020202020204" pitchFamily="34" charset="0"/>
              </a:rPr>
              <a:t>Ce n'est qu'en reconnaissant à l'être humain une dignité intrinsèque, qui ne peut jamais être perdue, qu'il est possible de garantir à cette qualité un fondement inviolable et sûr</a:t>
            </a:r>
            <a:r>
              <a:rPr lang="fr-CH" sz="1400" dirty="0">
                <a:latin typeface="Aptos" panose="020B0004020202020204" pitchFamily="34" charset="0"/>
              </a:rPr>
              <a:t>. Sans référence ontologique, la reconnaissance de la dignité humaine serait à la merci d'évaluations différentes et arbitraires. </a:t>
            </a:r>
            <a:r>
              <a:rPr lang="fr-CH" sz="1400" u="sng" dirty="0">
                <a:latin typeface="Aptos" panose="020B0004020202020204" pitchFamily="34" charset="0"/>
              </a:rPr>
              <a:t>La seule condition pour pouvoir parler de dignité en soi inhérente à la personne est donc son appartenance à l'espèce humaine</a:t>
            </a:r>
            <a:r>
              <a:rPr lang="fr-CH" sz="1400" dirty="0">
                <a:latin typeface="Aptos" panose="020B0004020202020204" pitchFamily="34" charset="0"/>
              </a:rPr>
              <a:t>, de sorte que « les droits de la personne sont les droits de l'homme ».</a:t>
            </a:r>
          </a:p>
        </p:txBody>
      </p:sp>
      <p:pic>
        <p:nvPicPr>
          <p:cNvPr id="4" name="Image 3">
            <a:extLst>
              <a:ext uri="{FF2B5EF4-FFF2-40B4-BE49-F238E27FC236}">
                <a16:creationId xmlns:a16="http://schemas.microsoft.com/office/drawing/2014/main" id="{3B002A03-F07B-84A2-5ACB-8B6386A45730}"/>
              </a:ext>
            </a:extLst>
          </p:cNvPr>
          <p:cNvPicPr>
            <a:picLocks noChangeAspect="1"/>
          </p:cNvPicPr>
          <p:nvPr/>
        </p:nvPicPr>
        <p:blipFill>
          <a:blip r:embed="rId2"/>
          <a:srcRect l="7401" r="19456" b="-1"/>
          <a:stretch/>
        </p:blipFill>
        <p:spPr>
          <a:xfrm>
            <a:off x="8672052" y="2912806"/>
            <a:ext cx="3303639" cy="2529349"/>
          </a:xfrm>
          <a:prstGeom prst="rect">
            <a:avLst/>
          </a:prstGeom>
        </p:spPr>
      </p:pic>
    </p:spTree>
    <p:extLst>
      <p:ext uri="{BB962C8B-B14F-4D97-AF65-F5344CB8AC3E}">
        <p14:creationId xmlns:p14="http://schemas.microsoft.com/office/powerpoint/2010/main" val="4442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6F774C-5F1D-4238-9942-12AC01518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31D14A-4F76-307D-F152-652ACDD41CC4}"/>
              </a:ext>
            </a:extLst>
          </p:cNvPr>
          <p:cNvSpPr>
            <a:spLocks noGrp="1"/>
          </p:cNvSpPr>
          <p:nvPr>
            <p:ph type="title"/>
          </p:nvPr>
        </p:nvSpPr>
        <p:spPr>
          <a:xfrm>
            <a:off x="1073190" y="1092318"/>
            <a:ext cx="5252546" cy="1698649"/>
          </a:xfrm>
        </p:spPr>
        <p:txBody>
          <a:bodyPr>
            <a:normAutofit/>
          </a:bodyPr>
          <a:lstStyle/>
          <a:p>
            <a:pPr algn="ctr"/>
            <a:r>
              <a:rPr lang="fr-CH" sz="4000" b="0" dirty="0">
                <a:latin typeface="Aptos Display" panose="020B0004020202020204" pitchFamily="34" charset="0"/>
              </a:rPr>
              <a:t>Une référence objective pour la liberté humaine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79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5F7A579B-9503-BC1F-5106-D3B4A1833A82}"/>
              </a:ext>
            </a:extLst>
          </p:cNvPr>
          <p:cNvPicPr>
            <a:picLocks noChangeAspect="1"/>
          </p:cNvPicPr>
          <p:nvPr/>
        </p:nvPicPr>
        <p:blipFill>
          <a:blip r:embed="rId2"/>
          <a:stretch>
            <a:fillRect/>
          </a:stretch>
        </p:blipFill>
        <p:spPr>
          <a:xfrm>
            <a:off x="1181099" y="3242150"/>
            <a:ext cx="4914901" cy="2752344"/>
          </a:xfrm>
          <a:prstGeom prst="rect">
            <a:avLst/>
          </a:prstGeom>
        </p:spPr>
      </p:pic>
      <p:sp>
        <p:nvSpPr>
          <p:cNvPr id="3" name="Espace réservé du contenu 2">
            <a:extLst>
              <a:ext uri="{FF2B5EF4-FFF2-40B4-BE49-F238E27FC236}">
                <a16:creationId xmlns:a16="http://schemas.microsoft.com/office/drawing/2014/main" id="{BEAA1A0A-5795-FAFB-8089-B9F8979EFFC5}"/>
              </a:ext>
            </a:extLst>
          </p:cNvPr>
          <p:cNvSpPr>
            <a:spLocks noGrp="1"/>
          </p:cNvSpPr>
          <p:nvPr>
            <p:ph idx="1"/>
          </p:nvPr>
        </p:nvSpPr>
        <p:spPr>
          <a:xfrm>
            <a:off x="6325737" y="265472"/>
            <a:ext cx="5600792" cy="6272980"/>
          </a:xfrm>
        </p:spPr>
        <p:txBody>
          <a:bodyPr>
            <a:noAutofit/>
          </a:bodyPr>
          <a:lstStyle/>
          <a:p>
            <a:pPr marL="0" indent="0" algn="just">
              <a:lnSpc>
                <a:spcPct val="120000"/>
              </a:lnSpc>
              <a:buNone/>
            </a:pPr>
            <a:r>
              <a:rPr lang="fr-CH" sz="1500" dirty="0">
                <a:latin typeface="Aptos" panose="020B0004020202020204" pitchFamily="34" charset="0"/>
              </a:rPr>
              <a:t>25. Le concept de dignité humaine est aussi parfois utilisé abusivement pour justifier </a:t>
            </a:r>
            <a:r>
              <a:rPr lang="fr-CH" sz="1500" u="sng" dirty="0">
                <a:latin typeface="Aptos" panose="020B0004020202020204" pitchFamily="34" charset="0"/>
              </a:rPr>
              <a:t>une multiplication arbitraire de nouveaux droits, dont beaucoup sont souvent en conflit avec ceux qui ont été définis à l'origine</a:t>
            </a:r>
            <a:r>
              <a:rPr lang="fr-CH" sz="1500" dirty="0">
                <a:latin typeface="Aptos" panose="020B0004020202020204" pitchFamily="34" charset="0"/>
              </a:rPr>
              <a:t> et qui sont fréquemment mis en conflit avec le droit fondamental à la vie, comme si la capacité d'exprimer et de réaliser chaque préférence individuelle ou chaque désir subjectif devait être garantie. La </a:t>
            </a:r>
            <a:r>
              <a:rPr lang="fr-CH" sz="1500" u="sng" dirty="0">
                <a:latin typeface="Aptos" panose="020B0004020202020204" pitchFamily="34" charset="0"/>
              </a:rPr>
              <a:t>dignité</a:t>
            </a:r>
            <a:r>
              <a:rPr lang="fr-CH" sz="1500" dirty="0">
                <a:latin typeface="Aptos" panose="020B0004020202020204" pitchFamily="34" charset="0"/>
              </a:rPr>
              <a:t> est alors </a:t>
            </a:r>
            <a:r>
              <a:rPr lang="fr-CH" sz="1500" u="sng" dirty="0">
                <a:latin typeface="Aptos" panose="020B0004020202020204" pitchFamily="34" charset="0"/>
              </a:rPr>
              <a:t>identifiée à une liberté isolée et individualiste</a:t>
            </a:r>
            <a:r>
              <a:rPr lang="fr-CH" sz="1500" dirty="0">
                <a:latin typeface="Aptos" panose="020B0004020202020204" pitchFamily="34" charset="0"/>
              </a:rPr>
              <a:t>, qui prétend imposer comme « droits », garantis et financés par la collectivité, certains désirs et penchants subjectifs. </a:t>
            </a:r>
          </a:p>
          <a:p>
            <a:pPr marL="0" indent="0" algn="just">
              <a:lnSpc>
                <a:spcPct val="120000"/>
              </a:lnSpc>
              <a:buNone/>
            </a:pPr>
            <a:r>
              <a:rPr lang="fr-CH" sz="1500" dirty="0">
                <a:latin typeface="Aptos" panose="020B0004020202020204" pitchFamily="34" charset="0"/>
              </a:rPr>
              <a:t>Mais </a:t>
            </a:r>
            <a:r>
              <a:rPr lang="fr-CH" sz="1500" u="sng" dirty="0">
                <a:latin typeface="Aptos" panose="020B0004020202020204" pitchFamily="34" charset="0"/>
              </a:rPr>
              <a:t>la dignité humaine ne peut être fondée sur des standards purement individuels ni identifiée au seul bien-être psychophysique de l'individu. La défense de la dignité humaine repose au contraire sur des exigences constitutives de la nature humaine, qui ne dépendent ni de l'arbitraire individuel ni de la reconnaissance sociale</a:t>
            </a:r>
            <a:r>
              <a:rPr lang="fr-CH" sz="1500" dirty="0">
                <a:latin typeface="Aptos" panose="020B0004020202020204" pitchFamily="34" charset="0"/>
              </a:rPr>
              <a:t>. Les devoirs qui découlent de la reconnaissance de la dignité de l'autre et les droits correspondants qui en découlent ont donc un contenu concret et objectif, fondé sur la nature humaine commune. Sans cette référence objective, le concept de dignité est en réalité soumis à l'arbitraire et aux rapports de force les plus divers.</a:t>
            </a:r>
          </a:p>
        </p:txBody>
      </p:sp>
    </p:spTree>
    <p:extLst>
      <p:ext uri="{BB962C8B-B14F-4D97-AF65-F5344CB8AC3E}">
        <p14:creationId xmlns:p14="http://schemas.microsoft.com/office/powerpoint/2010/main" val="172227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6F774C-5F1D-4238-9942-12AC01518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D9F65B-2BFA-C66C-DD41-2BCBB61DB4FF}"/>
              </a:ext>
            </a:extLst>
          </p:cNvPr>
          <p:cNvSpPr>
            <a:spLocks noGrp="1"/>
          </p:cNvSpPr>
          <p:nvPr>
            <p:ph type="title"/>
          </p:nvPr>
        </p:nvSpPr>
        <p:spPr>
          <a:xfrm>
            <a:off x="1073190" y="1092318"/>
            <a:ext cx="5252546" cy="1698649"/>
          </a:xfrm>
        </p:spPr>
        <p:txBody>
          <a:bodyPr>
            <a:normAutofit/>
          </a:bodyPr>
          <a:lstStyle/>
          <a:p>
            <a:pPr algn="ctr"/>
            <a:r>
              <a:rPr lang="fr-CH" sz="4000" b="0" dirty="0">
                <a:latin typeface="Aptos Display" panose="020B0004020202020204" pitchFamily="34" charset="0"/>
              </a:rPr>
              <a:t>Structure relationnelle de la personne humaine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79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96D8C47-B297-1860-7A54-023400EEFEE7}"/>
              </a:ext>
            </a:extLst>
          </p:cNvPr>
          <p:cNvPicPr>
            <a:picLocks noChangeAspect="1"/>
          </p:cNvPicPr>
          <p:nvPr/>
        </p:nvPicPr>
        <p:blipFill>
          <a:blip r:embed="rId2"/>
          <a:stretch>
            <a:fillRect/>
          </a:stretch>
        </p:blipFill>
        <p:spPr>
          <a:xfrm>
            <a:off x="1181099" y="3254886"/>
            <a:ext cx="4914901" cy="2726871"/>
          </a:xfrm>
          <a:prstGeom prst="rect">
            <a:avLst/>
          </a:prstGeom>
        </p:spPr>
      </p:pic>
      <p:sp>
        <p:nvSpPr>
          <p:cNvPr id="3" name="Espace réservé du contenu 2">
            <a:extLst>
              <a:ext uri="{FF2B5EF4-FFF2-40B4-BE49-F238E27FC236}">
                <a16:creationId xmlns:a16="http://schemas.microsoft.com/office/drawing/2014/main" id="{B73E0323-48A9-0D51-30E9-21BA45B28924}"/>
              </a:ext>
            </a:extLst>
          </p:cNvPr>
          <p:cNvSpPr>
            <a:spLocks noGrp="1"/>
          </p:cNvSpPr>
          <p:nvPr>
            <p:ph idx="1"/>
          </p:nvPr>
        </p:nvSpPr>
        <p:spPr>
          <a:xfrm>
            <a:off x="6325736" y="314632"/>
            <a:ext cx="5404147" cy="6164826"/>
          </a:xfrm>
        </p:spPr>
        <p:txBody>
          <a:bodyPr>
            <a:normAutofit/>
          </a:bodyPr>
          <a:lstStyle/>
          <a:p>
            <a:pPr marL="0" indent="0" algn="just">
              <a:lnSpc>
                <a:spcPct val="120000"/>
              </a:lnSpc>
              <a:buNone/>
            </a:pPr>
            <a:r>
              <a:rPr lang="fr-CH" dirty="0">
                <a:latin typeface="Aptos" panose="020B0004020202020204" pitchFamily="34" charset="0"/>
              </a:rPr>
              <a:t>26. La dignité humaine, à la lumière du </a:t>
            </a:r>
            <a:r>
              <a:rPr lang="fr-CH" u="sng" dirty="0">
                <a:latin typeface="Aptos" panose="020B0004020202020204" pitchFamily="34" charset="0"/>
              </a:rPr>
              <a:t>caractère relationnel de la personne</a:t>
            </a:r>
            <a:r>
              <a:rPr lang="fr-CH" dirty="0">
                <a:latin typeface="Aptos" panose="020B0004020202020204" pitchFamily="34" charset="0"/>
              </a:rPr>
              <a:t>, aide à dépasser la perspective réductrice d'une liberté autoréférentielle et individualiste, qui prétend créer ses propres valeurs sans tenir compte des normes objectives du bien et de la relation avec les autres êtres vivants. De plus en plus, en effet, le risque existe de limiter la dignité humaine à la capacité de décider discrétionnairement de soi-même et de son propre destin, indépendamment de celui des autres, sans tenir compte de son appartenance à la communauté humaine. Dans une telle conception erronée de la liberté, les devoirs et les droits ne peuvent pas être reconnus mutuellement de manière à ce que nous prenions soin les uns des autres</a:t>
            </a:r>
            <a:r>
              <a:rPr lang="fr-CH" sz="1400" dirty="0">
                <a:latin typeface="Aptos" panose="020B0004020202020204" pitchFamily="34" charset="0"/>
              </a:rPr>
              <a:t>. </a:t>
            </a:r>
          </a:p>
        </p:txBody>
      </p:sp>
    </p:spTree>
    <p:extLst>
      <p:ext uri="{BB962C8B-B14F-4D97-AF65-F5344CB8AC3E}">
        <p14:creationId xmlns:p14="http://schemas.microsoft.com/office/powerpoint/2010/main" val="202896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4311CA-41AA-2783-70D3-CC0DF522C4AF}"/>
              </a:ext>
            </a:extLst>
          </p:cNvPr>
          <p:cNvSpPr>
            <a:spLocks noGrp="1"/>
          </p:cNvSpPr>
          <p:nvPr>
            <p:ph type="title"/>
          </p:nvPr>
        </p:nvSpPr>
        <p:spPr>
          <a:xfrm>
            <a:off x="838200" y="365125"/>
            <a:ext cx="10515600" cy="913069"/>
          </a:xfrm>
        </p:spPr>
        <p:txBody>
          <a:bodyPr>
            <a:normAutofit fontScale="90000"/>
          </a:bodyPr>
          <a:lstStyle/>
          <a:p>
            <a:pPr algn="ctr"/>
            <a:r>
              <a:rPr lang="fr-FR" sz="4000" dirty="0"/>
              <a:t>Tous également dignes, </a:t>
            </a:r>
            <a:br>
              <a:rPr lang="fr-FR" sz="4000" dirty="0"/>
            </a:br>
            <a:r>
              <a:rPr lang="fr-FR" sz="4000" dirty="0"/>
              <a:t>mais les plus faibles davantage</a:t>
            </a:r>
          </a:p>
        </p:txBody>
      </p:sp>
      <p:sp>
        <p:nvSpPr>
          <p:cNvPr id="3" name="Espace réservé du contenu 2">
            <a:extLst>
              <a:ext uri="{FF2B5EF4-FFF2-40B4-BE49-F238E27FC236}">
                <a16:creationId xmlns:a16="http://schemas.microsoft.com/office/drawing/2014/main" id="{3756C00A-370F-96DA-F102-97979B280A43}"/>
              </a:ext>
            </a:extLst>
          </p:cNvPr>
          <p:cNvSpPr>
            <a:spLocks noGrp="1"/>
          </p:cNvSpPr>
          <p:nvPr>
            <p:ph idx="1"/>
          </p:nvPr>
        </p:nvSpPr>
        <p:spPr>
          <a:xfrm>
            <a:off x="285135" y="1386349"/>
            <a:ext cx="7344697" cy="5106526"/>
          </a:xfrm>
        </p:spPr>
        <p:txBody>
          <a:bodyPr>
            <a:normAutofit/>
          </a:bodyPr>
          <a:lstStyle/>
          <a:p>
            <a:pPr marL="0" indent="0" algn="just">
              <a:buNone/>
            </a:pPr>
            <a:r>
              <a:rPr lang="fr-FR" sz="2000" dirty="0"/>
              <a:t>19. En proclamant que le Royaume de Dieu appartient aux pauvres, aux humbles, aux méprisés, à ceux qui souffrent dans leur corps et dans leur esprit ; en guérissant toutes sortes de maladies et d'infirmités, même les plus dramatiques comme la lèpre ; en affirmant que ce qu'on fait à ces personnes, c'est à lui qu'on le fait, parce qu'il est présent dans ces personnes, </a:t>
            </a:r>
            <a:r>
              <a:rPr lang="fr-FR" sz="2000" u="sng" dirty="0"/>
              <a:t>Jésus a apporté la grande nouveauté de la reconnaissance de la dignité de toute personne, et aussi et surtout des personnes qualifiées d'“indignes”. Ce nouveau principe dans l'histoire de l'humanité, selon lequel les êtres humains sont d'autant plus “dignes” de respect et d'amour qu'ils sont plus faibles, plus misérables et plus souffrants</a:t>
            </a:r>
            <a:r>
              <a:rPr lang="fr-FR" sz="2000" dirty="0"/>
              <a:t>, jusqu'à perdre leur “figure” humaine, a changé la face du monde, en donnant naissance à des institutions qui s'occupent des personnes en situation défavorisée : bébés abandonnés, orphelins, </a:t>
            </a:r>
            <a:r>
              <a:rPr lang="fr-FR" sz="2000" u="sng" dirty="0"/>
              <a:t>personnes âgées laissées seules</a:t>
            </a:r>
            <a:r>
              <a:rPr lang="fr-FR" sz="2000" dirty="0"/>
              <a:t>, malades mentaux, personnes atteintes de maladies incurables ou de graves malformations, personnes vivant dans la rue.</a:t>
            </a:r>
          </a:p>
        </p:txBody>
      </p:sp>
      <p:pic>
        <p:nvPicPr>
          <p:cNvPr id="4" name="Image 3" descr="Une image contenant habits, Visage humain, personne, sourire&#10;&#10;Le contenu généré par l’IA peut être incorrect.">
            <a:extLst>
              <a:ext uri="{FF2B5EF4-FFF2-40B4-BE49-F238E27FC236}">
                <a16:creationId xmlns:a16="http://schemas.microsoft.com/office/drawing/2014/main" id="{08654B20-79EB-22BF-A25E-0E3A4E1BD1E4}"/>
              </a:ext>
            </a:extLst>
          </p:cNvPr>
          <p:cNvPicPr>
            <a:picLocks noChangeAspect="1"/>
          </p:cNvPicPr>
          <p:nvPr/>
        </p:nvPicPr>
        <p:blipFill>
          <a:blip r:embed="rId2"/>
          <a:srcRect l="14049" r="16931" b="1"/>
          <a:stretch/>
        </p:blipFill>
        <p:spPr>
          <a:xfrm>
            <a:off x="7989293" y="1904282"/>
            <a:ext cx="3423093" cy="4224808"/>
          </a:xfrm>
          <a:prstGeom prst="rect">
            <a:avLst/>
          </a:prstGeom>
        </p:spPr>
      </p:pic>
    </p:spTree>
    <p:extLst>
      <p:ext uri="{BB962C8B-B14F-4D97-AF65-F5344CB8AC3E}">
        <p14:creationId xmlns:p14="http://schemas.microsoft.com/office/powerpoint/2010/main" val="32183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7EB739-9AB2-B033-95B4-F51AD04857F2}"/>
              </a:ext>
            </a:extLst>
          </p:cNvPr>
          <p:cNvSpPr>
            <a:spLocks noGrp="1"/>
          </p:cNvSpPr>
          <p:nvPr>
            <p:ph type="title"/>
          </p:nvPr>
        </p:nvSpPr>
        <p:spPr>
          <a:xfrm>
            <a:off x="838200" y="365126"/>
            <a:ext cx="10515600" cy="273972"/>
          </a:xfrm>
        </p:spPr>
        <p:txBody>
          <a:bodyPr>
            <a:normAutofit fontScale="90000"/>
          </a:bodyPr>
          <a:lstStyle/>
          <a:p>
            <a:endParaRPr lang="fr-FR" sz="4000" dirty="0"/>
          </a:p>
        </p:txBody>
      </p:sp>
      <p:sp>
        <p:nvSpPr>
          <p:cNvPr id="3" name="Espace réservé du contenu 2">
            <a:extLst>
              <a:ext uri="{FF2B5EF4-FFF2-40B4-BE49-F238E27FC236}">
                <a16:creationId xmlns:a16="http://schemas.microsoft.com/office/drawing/2014/main" id="{8D249C72-8219-5E77-15E6-EBCB97C72A6A}"/>
              </a:ext>
            </a:extLst>
          </p:cNvPr>
          <p:cNvSpPr>
            <a:spLocks noGrp="1"/>
          </p:cNvSpPr>
          <p:nvPr>
            <p:ph idx="1"/>
          </p:nvPr>
        </p:nvSpPr>
        <p:spPr>
          <a:xfrm>
            <a:off x="186813" y="845574"/>
            <a:ext cx="8091948" cy="5535561"/>
          </a:xfrm>
        </p:spPr>
        <p:txBody>
          <a:bodyPr>
            <a:normAutofit fontScale="85000" lnSpcReduction="10000"/>
          </a:bodyPr>
          <a:lstStyle/>
          <a:p>
            <a:pPr marL="0" indent="0" algn="just">
              <a:buNone/>
            </a:pPr>
            <a:r>
              <a:rPr lang="fr-FR" sz="1800" dirty="0"/>
              <a:t>51-52. Il faut réaffirmer avec force que la souffrance ne fait pas perdre à la personne malade la dignité qui lui est propre de manière intrinsèque et inaliénable, mais qu'elle peut devenir une occasion de renforcer les liens d'appartenance mutuelle et de prendre conscience de la valeur de chaque personne pour l'ensemble de l'humanité.</a:t>
            </a:r>
          </a:p>
          <a:p>
            <a:pPr marL="0" indent="0" algn="just">
              <a:buNone/>
            </a:pPr>
            <a:r>
              <a:rPr lang="fr-FR" sz="1800" dirty="0"/>
              <a:t>Il est certain que la dignité de la personne malade dans un état critique ou terminal exige de chacun les efforts appropriés et nécessaires pour soulager ses souffrances par des soins palliatifs appropriés et en évitant tout acharnement thérapeutique ou toute intervention disproportionnée. Ces soins répondent au « devoir constant de comprendre les besoins du malade : besoins d’assistance, soulagement de la douleur, besoins émotionnels, affectifs et spirituels ». </a:t>
            </a:r>
          </a:p>
          <a:p>
            <a:pPr marL="0" indent="0" algn="just">
              <a:buNone/>
            </a:pPr>
            <a:r>
              <a:rPr lang="fr-FR" sz="1800" dirty="0"/>
              <a:t>Mais un tel effort est tout à fait différent, distinct, et même contraire à la décision d'éliminer sa propre vie ou la vie d'autrui sous le poids de la souffrance. </a:t>
            </a:r>
            <a:r>
              <a:rPr lang="fr-FR" sz="1800" u="sng" dirty="0"/>
              <a:t>La vie humaine, même dans sa condition douloureuse, est porteuse d'une dignité qui doit toujours être respectée, qui ne peut être perdue et dont le respect reste inconditionnel. En effet, il n'y a pas de conditions sans lesquelles la vie humaine cesse d'être digne et peut donc être supprimée </a:t>
            </a:r>
            <a:r>
              <a:rPr lang="fr-FR" sz="1800" dirty="0"/>
              <a:t>: « la vie a la même dignité et la même valeur pour tous : le respect de la vie de l'autre est le même que celui que l'on doit à sa propre existence ». </a:t>
            </a:r>
          </a:p>
          <a:p>
            <a:pPr marL="0" indent="0" algn="just">
              <a:buNone/>
            </a:pPr>
            <a:r>
              <a:rPr lang="fr-FR" sz="1800" dirty="0"/>
              <a:t>Aider la personne suicidaire à mettre fin à ses jours est donc une atteinte objective à la dignité de la personne qui le demande, même s'il s'agit de réaliser son souhait : « nous devons accompagner les personnes jusqu'à la mort, mais ne pas la provoquer ni favoriser aucune forme de suicide. Je rappelle que le droit aux soins et aux traitements pour tous doit toujours être prioritaire, afin que </a:t>
            </a:r>
            <a:r>
              <a:rPr lang="fr-FR" sz="1800" u="sng" dirty="0"/>
              <a:t>les plus faibles, notamment les personnes âgées et les malades, ne soient jamais écartés</a:t>
            </a:r>
            <a:r>
              <a:rPr lang="fr-FR" sz="1800" dirty="0"/>
              <a:t>. En effet, la vie est un droit, non la mort, celle-ci doit être accueillie, non administrée. Et ce principe éthique concerne tout le monde, pas seulement les chrétiens ou les croyants ». Comme cela a déjà été dit, </a:t>
            </a:r>
            <a:r>
              <a:rPr lang="fr-FR" sz="1800" i="1" dirty="0"/>
              <a:t>la dignité de chaque personne, même faible ou souffrante, implique la dignité de tous</a:t>
            </a:r>
            <a:r>
              <a:rPr lang="fr-FR" sz="1800" dirty="0"/>
              <a:t>.</a:t>
            </a:r>
          </a:p>
          <a:p>
            <a:pPr marL="0" indent="0">
              <a:buNone/>
            </a:pPr>
            <a:endParaRPr lang="fr-FR" sz="1100" dirty="0"/>
          </a:p>
        </p:txBody>
      </p:sp>
      <p:pic>
        <p:nvPicPr>
          <p:cNvPr id="4" name="Image 3" descr="Une image contenant personne, doigt, ongle, veine&#10;&#10;Le contenu généré par l’IA peut être incorrect.">
            <a:extLst>
              <a:ext uri="{FF2B5EF4-FFF2-40B4-BE49-F238E27FC236}">
                <a16:creationId xmlns:a16="http://schemas.microsoft.com/office/drawing/2014/main" id="{977EDBDD-4CAB-5222-7B8E-0DFF305B6FBD}"/>
              </a:ext>
            </a:extLst>
          </p:cNvPr>
          <p:cNvPicPr>
            <a:picLocks noChangeAspect="1"/>
          </p:cNvPicPr>
          <p:nvPr/>
        </p:nvPicPr>
        <p:blipFill>
          <a:blip r:embed="rId2"/>
          <a:srcRect l="5447" r="49181" b="1"/>
          <a:stretch/>
        </p:blipFill>
        <p:spPr>
          <a:xfrm>
            <a:off x="8549518" y="2595716"/>
            <a:ext cx="2862868" cy="3533374"/>
          </a:xfrm>
          <a:prstGeom prst="rect">
            <a:avLst/>
          </a:prstGeom>
        </p:spPr>
      </p:pic>
    </p:spTree>
    <p:extLst>
      <p:ext uri="{BB962C8B-B14F-4D97-AF65-F5344CB8AC3E}">
        <p14:creationId xmlns:p14="http://schemas.microsoft.com/office/powerpoint/2010/main" val="294728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5DBA38-3222-0165-0B03-D808BAD64B8B}"/>
              </a:ext>
            </a:extLst>
          </p:cNvPr>
          <p:cNvSpPr>
            <a:spLocks noGrp="1"/>
          </p:cNvSpPr>
          <p:nvPr>
            <p:ph type="title"/>
          </p:nvPr>
        </p:nvSpPr>
        <p:spPr>
          <a:xfrm>
            <a:off x="108155" y="586855"/>
            <a:ext cx="3792818" cy="3387497"/>
          </a:xfrm>
        </p:spPr>
        <p:txBody>
          <a:bodyPr anchor="b">
            <a:normAutofit/>
          </a:bodyPr>
          <a:lstStyle/>
          <a:p>
            <a:pPr algn="ctr"/>
            <a:r>
              <a:rPr lang="fr-FR" sz="2300" dirty="0">
                <a:solidFill>
                  <a:srgbClr val="FFFFFF"/>
                </a:solidFill>
              </a:rPr>
              <a:t>Message du Pape François </a:t>
            </a:r>
            <a:br>
              <a:rPr lang="fr-FR" sz="2500" dirty="0">
                <a:solidFill>
                  <a:srgbClr val="FFFFFF"/>
                </a:solidFill>
              </a:rPr>
            </a:br>
            <a:r>
              <a:rPr lang="fr-FR" sz="1800" dirty="0">
                <a:solidFill>
                  <a:srgbClr val="FFFFFF"/>
                </a:solidFill>
              </a:rPr>
              <a:t>à l’occasion de </a:t>
            </a:r>
            <a:br>
              <a:rPr lang="fr-FR" sz="1800" dirty="0">
                <a:solidFill>
                  <a:srgbClr val="FFFFFF"/>
                </a:solidFill>
              </a:rPr>
            </a:br>
            <a:r>
              <a:rPr lang="fr-FR" sz="1800" dirty="0">
                <a:solidFill>
                  <a:srgbClr val="FFFFFF"/>
                </a:solidFill>
              </a:rPr>
              <a:t>la 4ème journée mondiale des grands-parents et des personnes âgées</a:t>
            </a:r>
            <a:br>
              <a:rPr lang="fr-FR" sz="1800" dirty="0">
                <a:solidFill>
                  <a:srgbClr val="FFFFFF"/>
                </a:solidFill>
              </a:rPr>
            </a:br>
            <a:r>
              <a:rPr lang="fr-FR" sz="1800" dirty="0">
                <a:solidFill>
                  <a:srgbClr val="FFFFFF"/>
                </a:solidFill>
              </a:rPr>
              <a:t>28 juillet 2024</a:t>
            </a:r>
            <a:br>
              <a:rPr lang="fr-FR" sz="1800" dirty="0">
                <a:solidFill>
                  <a:srgbClr val="FFFFFF"/>
                </a:solidFill>
              </a:rPr>
            </a:br>
            <a:br>
              <a:rPr lang="fr-FR" sz="2500" dirty="0">
                <a:solidFill>
                  <a:srgbClr val="FFFFFF"/>
                </a:solidFill>
              </a:rPr>
            </a:br>
            <a:br>
              <a:rPr lang="fr-FR" sz="2500" dirty="0">
                <a:solidFill>
                  <a:srgbClr val="FFFFFF"/>
                </a:solidFill>
              </a:rPr>
            </a:br>
            <a:r>
              <a:rPr lang="fr-FR" sz="2500" i="1" dirty="0">
                <a:solidFill>
                  <a:srgbClr val="FFFFFF"/>
                </a:solidFill>
              </a:rPr>
              <a:t>Ne me rejette pas maintenant que j’ai vieilli </a:t>
            </a:r>
          </a:p>
        </p:txBody>
      </p:sp>
      <p:sp>
        <p:nvSpPr>
          <p:cNvPr id="3" name="Espace réservé du contenu 2">
            <a:extLst>
              <a:ext uri="{FF2B5EF4-FFF2-40B4-BE49-F238E27FC236}">
                <a16:creationId xmlns:a16="http://schemas.microsoft.com/office/drawing/2014/main" id="{9F9F237F-7C5F-3774-47F1-5E6225402DB0}"/>
              </a:ext>
            </a:extLst>
          </p:cNvPr>
          <p:cNvSpPr>
            <a:spLocks noGrp="1"/>
          </p:cNvSpPr>
          <p:nvPr>
            <p:ph idx="1"/>
          </p:nvPr>
        </p:nvSpPr>
        <p:spPr>
          <a:xfrm>
            <a:off x="4810259" y="649480"/>
            <a:ext cx="6555347" cy="5546047"/>
          </a:xfrm>
        </p:spPr>
        <p:txBody>
          <a:bodyPr anchor="ctr">
            <a:normAutofit/>
          </a:bodyPr>
          <a:lstStyle/>
          <a:p>
            <a:pPr marL="0" indent="0" algn="just">
              <a:buNone/>
            </a:pPr>
            <a:r>
              <a:rPr lang="fr-FR" sz="1700" dirty="0"/>
              <a:t>Nous trouvons dans les psaumes cette invocation pressante faite au Seigneur : « Ne me rejette pas maintenant que j’ai vieilli » (Ps 70, 9). Une expression forte, très crue. Elle fait penser à la souffrance extrême de Jésus qui cria sur la croix : « Mon Dieu, mon Dieu, pourquoi m’as-tu abandonné ? » (Mt 27, 46).</a:t>
            </a:r>
          </a:p>
          <a:p>
            <a:pPr marL="0" indent="0" algn="just">
              <a:buNone/>
            </a:pPr>
            <a:r>
              <a:rPr lang="fr-FR" sz="1700" dirty="0"/>
              <a:t>Le psaume cité précédemment – où l’on supplie de ne pas être abandonné dans la vieillesse – parle </a:t>
            </a:r>
            <a:r>
              <a:rPr lang="fr-FR" sz="1700" u="sng" dirty="0"/>
              <a:t>d’une conjuration qui se resserre autour de la vie des personnes âgées</a:t>
            </a:r>
            <a:r>
              <a:rPr lang="fr-FR" sz="1700" dirty="0"/>
              <a:t>. Ces paroles semblent excessives, mais on les comprend si l’on considère que la solitude et le rejet des personnes âgées ne sont ni fortuites ni inéluctables, mais le fruit de choix – politiques, économiques, sociaux et personnels – qui ne reconnaissent pas la dignité infinie de toute personne, « en toutes circonstances et dans quelque état ou situation qu’elle se trouve » (</a:t>
            </a:r>
            <a:r>
              <a:rPr lang="fr-FR" sz="1700" dirty="0" err="1"/>
              <a:t>Décl</a:t>
            </a:r>
            <a:r>
              <a:rPr lang="fr-FR" sz="1700" dirty="0"/>
              <a:t>. </a:t>
            </a:r>
            <a:r>
              <a:rPr lang="fr-FR" sz="1700" i="1" dirty="0" err="1"/>
              <a:t>Dignitas</a:t>
            </a:r>
            <a:r>
              <a:rPr lang="fr-FR" sz="1700" i="1" dirty="0"/>
              <a:t> </a:t>
            </a:r>
            <a:r>
              <a:rPr lang="fr-FR" sz="1700" i="1" dirty="0" err="1"/>
              <a:t>infinita</a:t>
            </a:r>
            <a:r>
              <a:rPr lang="fr-FR" sz="1700" dirty="0"/>
              <a:t>, n. 1). Cela se produit lorsque l’on perd le sens de la valeur de chacun et que les personnes deviennent seulement un coût, trop élevé à payer dans certains cas. Le pire est que, </a:t>
            </a:r>
            <a:r>
              <a:rPr lang="fr-FR" sz="1700" u="sng" dirty="0"/>
              <a:t>souvent, les personnes âgées elles-mêmes finissent par </a:t>
            </a:r>
            <a:r>
              <a:rPr lang="fr-FR" sz="1700" dirty="0"/>
              <a:t>être sous l’emprise de cette mentalité et en viennent à </a:t>
            </a:r>
            <a:r>
              <a:rPr lang="fr-FR" sz="1700" u="sng" dirty="0"/>
              <a:t>se considérer comme un poids, voulant elles-mêmes s’effacer</a:t>
            </a:r>
            <a:r>
              <a:rPr lang="fr-FR" sz="1700" dirty="0"/>
              <a:t>.</a:t>
            </a:r>
          </a:p>
        </p:txBody>
      </p:sp>
    </p:spTree>
    <p:extLst>
      <p:ext uri="{BB962C8B-B14F-4D97-AF65-F5344CB8AC3E}">
        <p14:creationId xmlns:p14="http://schemas.microsoft.com/office/powerpoint/2010/main" val="142791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00BA69-2A4F-5991-31FC-B6D1CBFEFDE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571D5C-EC82-604C-66DA-417043B50E65}"/>
              </a:ext>
            </a:extLst>
          </p:cNvPr>
          <p:cNvSpPr>
            <a:spLocks noGrp="1"/>
          </p:cNvSpPr>
          <p:nvPr>
            <p:ph type="title"/>
          </p:nvPr>
        </p:nvSpPr>
        <p:spPr>
          <a:xfrm>
            <a:off x="88489" y="586855"/>
            <a:ext cx="3812483" cy="3387497"/>
          </a:xfrm>
        </p:spPr>
        <p:txBody>
          <a:bodyPr anchor="b">
            <a:normAutofit/>
          </a:bodyPr>
          <a:lstStyle/>
          <a:p>
            <a:pPr algn="ctr"/>
            <a:r>
              <a:rPr lang="fr-FR" sz="2300" dirty="0">
                <a:solidFill>
                  <a:srgbClr val="FFFFFF"/>
                </a:solidFill>
              </a:rPr>
              <a:t>Message du Pape François </a:t>
            </a:r>
            <a:br>
              <a:rPr lang="fr-FR" sz="2500" dirty="0">
                <a:solidFill>
                  <a:srgbClr val="FFFFFF"/>
                </a:solidFill>
              </a:rPr>
            </a:br>
            <a:r>
              <a:rPr lang="fr-FR" sz="1800" dirty="0">
                <a:solidFill>
                  <a:srgbClr val="FFFFFF"/>
                </a:solidFill>
              </a:rPr>
              <a:t>à l’occasion de </a:t>
            </a:r>
            <a:br>
              <a:rPr lang="fr-FR" sz="1800" dirty="0">
                <a:solidFill>
                  <a:srgbClr val="FFFFFF"/>
                </a:solidFill>
              </a:rPr>
            </a:br>
            <a:r>
              <a:rPr lang="fr-FR" sz="1800" dirty="0">
                <a:solidFill>
                  <a:srgbClr val="FFFFFF"/>
                </a:solidFill>
              </a:rPr>
              <a:t>la 4ème journée mondiale des grands-parents et des personnes âgées</a:t>
            </a:r>
            <a:br>
              <a:rPr lang="fr-FR" sz="1800" dirty="0">
                <a:solidFill>
                  <a:srgbClr val="FFFFFF"/>
                </a:solidFill>
              </a:rPr>
            </a:br>
            <a:r>
              <a:rPr lang="fr-FR" sz="1800" dirty="0">
                <a:solidFill>
                  <a:srgbClr val="FFFFFF"/>
                </a:solidFill>
              </a:rPr>
              <a:t>28 juillet 2024</a:t>
            </a:r>
            <a:br>
              <a:rPr lang="fr-FR" sz="1800" dirty="0">
                <a:solidFill>
                  <a:srgbClr val="FFFFFF"/>
                </a:solidFill>
              </a:rPr>
            </a:br>
            <a:br>
              <a:rPr lang="fr-FR" sz="1800" dirty="0">
                <a:solidFill>
                  <a:srgbClr val="FFFFFF"/>
                </a:solidFill>
              </a:rPr>
            </a:br>
            <a:br>
              <a:rPr lang="fr-FR" sz="1800" dirty="0">
                <a:solidFill>
                  <a:srgbClr val="FFFFFF"/>
                </a:solidFill>
              </a:rPr>
            </a:br>
            <a:r>
              <a:rPr lang="fr-FR" sz="2500" i="1" dirty="0">
                <a:solidFill>
                  <a:srgbClr val="FFFFFF"/>
                </a:solidFill>
              </a:rPr>
              <a:t>Ne m’abandonne pas</a:t>
            </a:r>
            <a:br>
              <a:rPr lang="fr-FR" sz="1800" dirty="0">
                <a:solidFill>
                  <a:srgbClr val="FFFFFF"/>
                </a:solidFill>
              </a:rPr>
            </a:br>
            <a:br>
              <a:rPr lang="fr-FR" sz="1800" dirty="0">
                <a:solidFill>
                  <a:srgbClr val="FFFFFF"/>
                </a:solidFill>
              </a:rPr>
            </a:br>
            <a:endParaRPr lang="fr-FR" sz="1800" dirty="0">
              <a:solidFill>
                <a:srgbClr val="FFFFFF"/>
              </a:solidFill>
            </a:endParaRPr>
          </a:p>
        </p:txBody>
      </p:sp>
      <p:sp>
        <p:nvSpPr>
          <p:cNvPr id="3" name="Espace réservé du contenu 2">
            <a:extLst>
              <a:ext uri="{FF2B5EF4-FFF2-40B4-BE49-F238E27FC236}">
                <a16:creationId xmlns:a16="http://schemas.microsoft.com/office/drawing/2014/main" id="{45F12E94-E620-33C7-6384-70FDF19EB13B}"/>
              </a:ext>
            </a:extLst>
          </p:cNvPr>
          <p:cNvSpPr>
            <a:spLocks noGrp="1"/>
          </p:cNvSpPr>
          <p:nvPr>
            <p:ph idx="1"/>
          </p:nvPr>
        </p:nvSpPr>
        <p:spPr>
          <a:xfrm>
            <a:off x="4810259" y="649480"/>
            <a:ext cx="6555347" cy="5546047"/>
          </a:xfrm>
        </p:spPr>
        <p:txBody>
          <a:bodyPr anchor="ctr">
            <a:normAutofit/>
          </a:bodyPr>
          <a:lstStyle/>
          <a:p>
            <a:pPr marL="0" indent="0" algn="just">
              <a:buNone/>
            </a:pPr>
            <a:r>
              <a:rPr lang="fr-FR" sz="1200" dirty="0"/>
              <a:t>Nous pouvons noter </a:t>
            </a:r>
            <a:r>
              <a:rPr lang="fr-FR" sz="1200" u="sng" dirty="0"/>
              <a:t>chez de nombreuses personnes âgées ce sentiment de résignation </a:t>
            </a:r>
            <a:r>
              <a:rPr lang="fr-FR" sz="1200" dirty="0"/>
              <a:t>dont parle le livre de Ruth lorsqu’il raconte comment Noémi, âgée, après la mort de son mari et de ses enfants, invite ses deux belles-filles, </a:t>
            </a:r>
            <a:r>
              <a:rPr lang="fr-FR" sz="1200" dirty="0" err="1"/>
              <a:t>Orpa</a:t>
            </a:r>
            <a:r>
              <a:rPr lang="fr-FR" sz="1200" dirty="0"/>
              <a:t> et Ruth, à retourner chez elles dans leur pays d’origine (cf. </a:t>
            </a:r>
            <a:r>
              <a:rPr lang="fr-FR" sz="1200" dirty="0" err="1"/>
              <a:t>Rt</a:t>
            </a:r>
            <a:r>
              <a:rPr lang="fr-FR" sz="1200" dirty="0"/>
              <a:t> 1, 8). Noémi – comme tant de personnes âgées aujourd’hui – craint de rester seule mais elle ne peut imaginer autre chose. Elle est consciente que, veuve, elle a peu d’importance aux yeux de la société et elle est convaincue d’être un fardeau pour ces deux jeunes qui, contrairement à elle, ont toute la vie devant elles. C’est pourquoi elle pense qu’il vaut mieux se retirer et elle-même invite les jeunes belles-filles à la quitter et à construire leur avenir en d’autres lieux (cf. </a:t>
            </a:r>
            <a:r>
              <a:rPr lang="fr-FR" sz="1200" dirty="0" err="1"/>
              <a:t>Rt</a:t>
            </a:r>
            <a:r>
              <a:rPr lang="fr-FR" sz="1200" dirty="0"/>
              <a:t> 1, 11-13). Ses paroles sont un concentré de conventions sociales et religieuses qui semblent immuables et qui marquent son destin.</a:t>
            </a:r>
          </a:p>
          <a:p>
            <a:pPr algn="just"/>
            <a:endParaRPr lang="fr-FR" sz="1200" dirty="0"/>
          </a:p>
          <a:p>
            <a:pPr marL="0" indent="0" algn="just">
              <a:buNone/>
            </a:pPr>
            <a:r>
              <a:rPr lang="fr-FR" sz="1200" dirty="0"/>
              <a:t>À ce moment le récit biblique nous présente deux options différentes face à l’invitation de Noémi et donc face à la vieillesse. L’une des deux belles-filles, </a:t>
            </a:r>
            <a:r>
              <a:rPr lang="fr-FR" sz="1200" dirty="0" err="1"/>
              <a:t>Orpa</a:t>
            </a:r>
            <a:r>
              <a:rPr lang="fr-FR" sz="1200" dirty="0"/>
              <a:t>, qui aime aussi Noémi, l’embrasse avec affection mais accepte ce qui lui semble être la seule solution possible, et elle s’en va. Ruth, par contre, ne se détache pas de Noémi et lui adresse des mots surprenants : « Ne me force pas à t’abandonner » (Rt1, 16). Elle n’a pas peur de défier les coutumes et le sentiment commun</a:t>
            </a:r>
            <a:r>
              <a:rPr lang="fr-FR" sz="1200" u="sng" dirty="0"/>
              <a:t>, elle sent que cette femme âgée a besoin d’elle et, avec courage, reste à ses côtés dans ce qui sera le début d’un nouveau voyage pour toutes les deux</a:t>
            </a:r>
            <a:r>
              <a:rPr lang="fr-FR" sz="1200" dirty="0"/>
              <a:t>. Ruth nous enseigne, à nous qui sommes habitués à l’idée que la solitude est un destin inéluctable, qu’à l’invocation “ne m’abandonne pas !” il est possible de répondre “je ne t’abandonnerai pas !”. Elle n’hésite pas à renverser ce qui semble être une réalité immuable : </a:t>
            </a:r>
            <a:r>
              <a:rPr lang="fr-FR" sz="1200" u="sng" dirty="0"/>
              <a:t>vivre seul ne peut être l’unique alternative </a:t>
            </a:r>
            <a:r>
              <a:rPr lang="fr-FR" sz="1200" dirty="0"/>
              <a:t>! Ce n’est pas par hasard si Ruth – celle qui reste proche de Noémi âgée – est une ancêtre du Messie (cf. Mt 1, 5), de Jésus, l’Emmanuel, celui qui est le “Dieu avec nous”, celui qui apporte la proximité de Dieu à tous les hommes, de toutes conditions, de tous âges.</a:t>
            </a:r>
          </a:p>
          <a:p>
            <a:pPr algn="just"/>
            <a:endParaRPr lang="fr-FR" sz="1200" dirty="0"/>
          </a:p>
          <a:p>
            <a:pPr marL="0" indent="0" algn="just">
              <a:buNone/>
            </a:pPr>
            <a:r>
              <a:rPr lang="fr-FR" sz="1200" dirty="0"/>
              <a:t>La liberté et le courage de Ruth nous invitent à prendre une nouvelle voie : suivons ses pas, mettons-nous en route avec cette jeune femme étrangère et avec la vieille Noémi, n’ayons pas peur de changer nos habitudes et d’</a:t>
            </a:r>
            <a:r>
              <a:rPr lang="fr-FR" sz="1200" u="sng" dirty="0"/>
              <a:t>imaginer un avenir différent pour nos personnes âgées</a:t>
            </a:r>
            <a:r>
              <a:rPr lang="fr-FR" sz="1200" dirty="0"/>
              <a:t>.</a:t>
            </a:r>
          </a:p>
        </p:txBody>
      </p:sp>
    </p:spTree>
    <p:extLst>
      <p:ext uri="{BB962C8B-B14F-4D97-AF65-F5344CB8AC3E}">
        <p14:creationId xmlns:p14="http://schemas.microsoft.com/office/powerpoint/2010/main" val="300125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94F17B-112A-1719-2666-1CF9FB56CDB5}"/>
              </a:ext>
            </a:extLst>
          </p:cNvPr>
          <p:cNvSpPr>
            <a:spLocks noGrp="1"/>
          </p:cNvSpPr>
          <p:nvPr>
            <p:ph type="title"/>
          </p:nvPr>
        </p:nvSpPr>
        <p:spPr>
          <a:xfrm>
            <a:off x="176981" y="586855"/>
            <a:ext cx="3628103" cy="3387497"/>
          </a:xfrm>
        </p:spPr>
        <p:txBody>
          <a:bodyPr anchor="b">
            <a:normAutofit/>
          </a:bodyPr>
          <a:lstStyle/>
          <a:p>
            <a:pPr algn="ctr"/>
            <a:r>
              <a:rPr lang="fr-FR" sz="2300" dirty="0">
                <a:solidFill>
                  <a:srgbClr val="FFFFFF"/>
                </a:solidFill>
              </a:rPr>
              <a:t>Message du pape François </a:t>
            </a:r>
            <a:br>
              <a:rPr lang="fr-FR" sz="2500" dirty="0">
                <a:solidFill>
                  <a:srgbClr val="FFFFFF"/>
                </a:solidFill>
              </a:rPr>
            </a:br>
            <a:r>
              <a:rPr lang="fr-FR" sz="1800" dirty="0">
                <a:solidFill>
                  <a:srgbClr val="FFFFFF"/>
                </a:solidFill>
              </a:rPr>
              <a:t>à l'occasion de la</a:t>
            </a:r>
            <a:br>
              <a:rPr lang="fr-FR" sz="1800" dirty="0">
                <a:solidFill>
                  <a:srgbClr val="FFFFFF"/>
                </a:solidFill>
              </a:rPr>
            </a:br>
            <a:r>
              <a:rPr lang="fr-FR" sz="1800" dirty="0">
                <a:solidFill>
                  <a:srgbClr val="FFFFFF"/>
                </a:solidFill>
              </a:rPr>
              <a:t>2ème journée mondiale des grands-parents et des personnes âgées</a:t>
            </a:r>
            <a:br>
              <a:rPr lang="fr-FR" sz="1800" dirty="0">
                <a:solidFill>
                  <a:srgbClr val="FFFFFF"/>
                </a:solidFill>
              </a:rPr>
            </a:br>
            <a:r>
              <a:rPr lang="fr-FR" sz="1800" dirty="0">
                <a:solidFill>
                  <a:srgbClr val="FFFFFF"/>
                </a:solidFill>
              </a:rPr>
              <a:t>24 juillet 2022</a:t>
            </a:r>
            <a:br>
              <a:rPr lang="fr-FR" sz="1800" dirty="0">
                <a:solidFill>
                  <a:srgbClr val="FFFFFF"/>
                </a:solidFill>
              </a:rPr>
            </a:br>
            <a:br>
              <a:rPr lang="fr-FR" sz="1800" dirty="0">
                <a:solidFill>
                  <a:srgbClr val="FFFFFF"/>
                </a:solidFill>
              </a:rPr>
            </a:br>
            <a:br>
              <a:rPr lang="fr-FR" sz="1800" dirty="0">
                <a:solidFill>
                  <a:srgbClr val="FFFFFF"/>
                </a:solidFill>
              </a:rPr>
            </a:br>
            <a:br>
              <a:rPr lang="fr-FR" sz="1800" dirty="0">
                <a:solidFill>
                  <a:srgbClr val="FFFFFF"/>
                </a:solidFill>
              </a:rPr>
            </a:br>
            <a:r>
              <a:rPr lang="fr-FR" sz="2500" dirty="0">
                <a:solidFill>
                  <a:srgbClr val="FFFFFF"/>
                </a:solidFill>
              </a:rPr>
              <a:t>Une vieillesse active spirituellement</a:t>
            </a:r>
            <a:br>
              <a:rPr lang="fr-FR" sz="1800" dirty="0">
                <a:solidFill>
                  <a:srgbClr val="FFFFFF"/>
                </a:solidFill>
              </a:rPr>
            </a:br>
            <a:endParaRPr lang="fr-FR" sz="1800" dirty="0">
              <a:solidFill>
                <a:srgbClr val="FFFFFF"/>
              </a:solidFill>
            </a:endParaRPr>
          </a:p>
        </p:txBody>
      </p:sp>
      <p:sp>
        <p:nvSpPr>
          <p:cNvPr id="3" name="Espace réservé du contenu 2">
            <a:extLst>
              <a:ext uri="{FF2B5EF4-FFF2-40B4-BE49-F238E27FC236}">
                <a16:creationId xmlns:a16="http://schemas.microsoft.com/office/drawing/2014/main" id="{C3EBF548-11B6-1C75-B680-C060A643CEB4}"/>
              </a:ext>
            </a:extLst>
          </p:cNvPr>
          <p:cNvSpPr>
            <a:spLocks noGrp="1"/>
          </p:cNvSpPr>
          <p:nvPr>
            <p:ph idx="1"/>
          </p:nvPr>
        </p:nvSpPr>
        <p:spPr>
          <a:xfrm>
            <a:off x="4810259" y="649480"/>
            <a:ext cx="6555347" cy="5546047"/>
          </a:xfrm>
        </p:spPr>
        <p:txBody>
          <a:bodyPr anchor="ctr">
            <a:normAutofit/>
          </a:bodyPr>
          <a:lstStyle/>
          <a:p>
            <a:pPr marL="0" indent="0" algn="just">
              <a:buNone/>
            </a:pPr>
            <a:r>
              <a:rPr lang="fr-FR" sz="1400" dirty="0"/>
              <a:t>Devenir vieux n’est pas seulement la détérioration naturelle du corps ou le passage inéluctable du temps, mais </a:t>
            </a:r>
            <a:r>
              <a:rPr lang="fr-FR" sz="1400" u="sng" dirty="0"/>
              <a:t>le don d’une longue vie. Vieillir n’est pas une condamnation, mais une bénédiction </a:t>
            </a:r>
            <a:r>
              <a:rPr lang="fr-FR" sz="1400" dirty="0"/>
              <a:t>!</a:t>
            </a:r>
          </a:p>
          <a:p>
            <a:pPr marL="0" indent="0" algn="just">
              <a:buNone/>
            </a:pPr>
            <a:r>
              <a:rPr lang="fr-FR" sz="1400" dirty="0"/>
              <a:t>Pour cela, nous devons veiller sur nous-mêmes et apprendre à </a:t>
            </a:r>
            <a:r>
              <a:rPr lang="fr-FR" sz="1400" u="sng" dirty="0"/>
              <a:t>mener une vieillesse active, même du point de vue spirituel</a:t>
            </a:r>
            <a:r>
              <a:rPr lang="fr-FR" sz="1400" dirty="0"/>
              <a:t>, en cultivant notre vie intérieure à travers la lecture assidue de la Parole de Dieu, la prière quotidienne, l’usage des sacrements et la participation à la Liturgie. Et, </a:t>
            </a:r>
            <a:r>
              <a:rPr lang="fr-FR" sz="1400" u="sng" dirty="0"/>
              <a:t>avec la relation avec Dieu, les relations avec les autres</a:t>
            </a:r>
            <a:r>
              <a:rPr lang="fr-FR" sz="1400" dirty="0"/>
              <a:t> : avant tout la famille, les enfants, les petits-enfants, auxquels nous devons offrir notre affection pleine d’attention ; ainsi que les personnes pauvres et souffrantes, auxquelles nous devons nous faire proches par l’aide concrète et par la prière. Tout cela nous aidera à </a:t>
            </a:r>
            <a:r>
              <a:rPr lang="fr-FR" sz="1400" u="sng" dirty="0"/>
              <a:t>ne pas nous sentir de simples spectateurs dans le théâtre du monde</a:t>
            </a:r>
            <a:r>
              <a:rPr lang="fr-FR" sz="1400" dirty="0"/>
              <a:t>, à </a:t>
            </a:r>
            <a:r>
              <a:rPr lang="fr-FR" sz="1400" u="sng" dirty="0"/>
              <a:t>ne pas nous contenter de "regarder du balcon", à rester à la fenêtre</a:t>
            </a:r>
            <a:r>
              <a:rPr lang="fr-FR" sz="1400" dirty="0"/>
              <a:t>. En affinant au contraire nos sens à reconnaître la présence du Seigneur, nous serons comme de "beaux oliviers dans la maison de Dieu" ( Ps 52, 10), nous pourrons </a:t>
            </a:r>
            <a:r>
              <a:rPr lang="fr-FR" sz="1400" u="sng" dirty="0"/>
              <a:t>être une bénédiction pour ceux qui vivent à côté de nous</a:t>
            </a:r>
            <a:r>
              <a:rPr lang="fr-FR" sz="1400" dirty="0"/>
              <a:t>.</a:t>
            </a:r>
          </a:p>
          <a:p>
            <a:pPr marL="0" indent="0" algn="just">
              <a:buNone/>
            </a:pPr>
            <a:r>
              <a:rPr lang="fr-FR" sz="1400" dirty="0"/>
              <a:t>Chères personnes âgées, nous sommes appelés </a:t>
            </a:r>
            <a:r>
              <a:rPr lang="fr-FR" sz="1400" u="sng" dirty="0"/>
              <a:t>à être dans notre monde des artisans de  </a:t>
            </a:r>
            <a:r>
              <a:rPr lang="fr-FR" sz="1400" i="1" u="sng" dirty="0"/>
              <a:t>la révolution de la tendresse</a:t>
            </a:r>
            <a:r>
              <a:rPr lang="fr-FR" sz="1400" dirty="0"/>
              <a:t> ! Faisons-le en apprenant à utiliser toujours plus et toujours mieux </a:t>
            </a:r>
            <a:r>
              <a:rPr lang="fr-FR" sz="1400" u="sng" dirty="0"/>
              <a:t>l’instrument le plus précieux que nous avons</a:t>
            </a:r>
            <a:r>
              <a:rPr lang="fr-FR" sz="1400" dirty="0"/>
              <a:t>, et qui est </a:t>
            </a:r>
            <a:r>
              <a:rPr lang="fr-FR" sz="1400" u="sng" dirty="0"/>
              <a:t>le plus approprié à notre âge : celui de la prière</a:t>
            </a:r>
            <a:r>
              <a:rPr lang="fr-FR" sz="1400" dirty="0"/>
              <a:t>. « Devenons, nous aussi, un peu poètes de la prière : prenons goût à chercher nos mots, réapproprions-nous de ce que nous enseigne la Parole de Dieu ». </a:t>
            </a:r>
            <a:r>
              <a:rPr lang="fr-FR" sz="1400" u="sng" dirty="0"/>
              <a:t>Notre invocation confiante peut faire beaucoup : elle peut accompagner le cri de douleur de celui qui souffre et elle peut contribuer à changer les cœurs</a:t>
            </a:r>
            <a:r>
              <a:rPr lang="fr-FR" sz="1400" dirty="0"/>
              <a:t>. Nous pouvons être « la "chorale" permanente d’un grand sanctuaire spirituel, où la prière de supplication et le chant de louange soutiennent la communauté qui travaille et lutte sur le terrain de la vie ».</a:t>
            </a:r>
          </a:p>
        </p:txBody>
      </p:sp>
    </p:spTree>
    <p:extLst>
      <p:ext uri="{BB962C8B-B14F-4D97-AF65-F5344CB8AC3E}">
        <p14:creationId xmlns:p14="http://schemas.microsoft.com/office/powerpoint/2010/main" val="341180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084310B-1CB0-B87F-0AF1-C59879B26BD8}"/>
              </a:ext>
            </a:extLst>
          </p:cNvPr>
          <p:cNvSpPr>
            <a:spLocks noGrp="1"/>
          </p:cNvSpPr>
          <p:nvPr>
            <p:ph type="title"/>
          </p:nvPr>
        </p:nvSpPr>
        <p:spPr>
          <a:xfrm>
            <a:off x="147483" y="586855"/>
            <a:ext cx="3753489" cy="3387497"/>
          </a:xfrm>
        </p:spPr>
        <p:txBody>
          <a:bodyPr anchor="b">
            <a:normAutofit/>
          </a:bodyPr>
          <a:lstStyle/>
          <a:p>
            <a:pPr algn="ctr"/>
            <a:r>
              <a:rPr kumimoji="0" lang="fr-FR" sz="2500" b="0" i="0" u="none" strike="noStrike" kern="1200" cap="none" spc="0" normalizeH="0" baseline="0" noProof="0" dirty="0">
                <a:ln>
                  <a:noFill/>
                </a:ln>
                <a:solidFill>
                  <a:srgbClr val="FFFFFF"/>
                </a:solidFill>
                <a:effectLst/>
                <a:uLnTx/>
                <a:uFillTx/>
                <a:latin typeface="Aptos Display" panose="02110004020202020204"/>
                <a:ea typeface="+mj-ea"/>
                <a:cs typeface="+mj-cs"/>
              </a:rPr>
              <a:t>Message du Pape François </a:t>
            </a:r>
            <a:br>
              <a:rPr kumimoji="0" lang="fr-FR" sz="25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t>à l’occasion de </a:t>
            </a:r>
            <a:b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t>la 1ère journée mondiale des grands-parents et des personnes âgées</a:t>
            </a:r>
            <a:b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t>25 juillet 2021</a:t>
            </a:r>
            <a:b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br>
            <a:b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br>
            <a:b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br>
            <a:br>
              <a:rPr kumimoji="0" lang="fr-FR" sz="18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fr-FR" sz="2500" b="0" i="0" u="none" strike="noStrike" kern="1200" cap="none" spc="0" normalizeH="0" baseline="0" noProof="0" dirty="0">
                <a:ln>
                  <a:noFill/>
                </a:ln>
                <a:solidFill>
                  <a:srgbClr val="FFFFFF"/>
                </a:solidFill>
                <a:effectLst/>
                <a:uLnTx/>
                <a:uFillTx/>
                <a:latin typeface="Aptos Display" panose="02110004020202020204"/>
                <a:ea typeface="+mj-ea"/>
                <a:cs typeface="+mj-cs"/>
              </a:rPr>
              <a:t>Les routes du rêve, de la mémoire et de la prière</a:t>
            </a:r>
            <a:endParaRPr lang="fr-FR" sz="2500" dirty="0">
              <a:solidFill>
                <a:srgbClr val="FFFFFF"/>
              </a:solidFill>
            </a:endParaRPr>
          </a:p>
        </p:txBody>
      </p:sp>
      <p:sp>
        <p:nvSpPr>
          <p:cNvPr id="3" name="Espace réservé du contenu 2">
            <a:extLst>
              <a:ext uri="{FF2B5EF4-FFF2-40B4-BE49-F238E27FC236}">
                <a16:creationId xmlns:a16="http://schemas.microsoft.com/office/drawing/2014/main" id="{077675D3-56F7-021B-C40F-DA3F2CC8C767}"/>
              </a:ext>
            </a:extLst>
          </p:cNvPr>
          <p:cNvSpPr>
            <a:spLocks noGrp="1"/>
          </p:cNvSpPr>
          <p:nvPr>
            <p:ph idx="1"/>
          </p:nvPr>
        </p:nvSpPr>
        <p:spPr>
          <a:xfrm>
            <a:off x="4316361" y="176981"/>
            <a:ext cx="7580671" cy="6381135"/>
          </a:xfrm>
        </p:spPr>
        <p:txBody>
          <a:bodyPr anchor="ctr">
            <a:normAutofit/>
          </a:bodyPr>
          <a:lstStyle/>
          <a:p>
            <a:pPr marL="0" indent="0" algn="just">
              <a:buNone/>
            </a:pPr>
            <a:r>
              <a:rPr lang="fr-FR" sz="1100" dirty="0"/>
              <a:t>Je voudrais te dire qu’on a besoin de toi pour construire, dans la fraternité et dans l’amitié sociale, le monde de demain : celui dans lequel nous vivrons – nous avec nos enfants et nos petits-enfants – lorsque la tempête se sera apaisée. Nous devons tous être « parties prenantes de la réhabilitation et de l’aide aux sociétés blessées ». Parmi les différents piliers qui devront soutenir cette nouvelle construction, il y en a trois que tu peux, mieux que quiconque, aider à placer. Trois piliers : les rêves, la mémoire et la prière. La proximité du Seigneur donnera la force d’entreprendre un nouveau chemin, même aux plus fragiles d’entre nous, par </a:t>
            </a:r>
            <a:r>
              <a:rPr lang="fr-FR" sz="1100" u="sng" dirty="0"/>
              <a:t>les routes du </a:t>
            </a:r>
            <a:r>
              <a:rPr lang="fr-FR" sz="1100" i="1" u="sng" dirty="0"/>
              <a:t>rêve</a:t>
            </a:r>
            <a:r>
              <a:rPr lang="fr-FR" sz="1100" u="sng" dirty="0"/>
              <a:t>, de la </a:t>
            </a:r>
            <a:r>
              <a:rPr lang="fr-FR" sz="1100" i="1" u="sng" dirty="0"/>
              <a:t>mémoire</a:t>
            </a:r>
            <a:r>
              <a:rPr lang="fr-FR" sz="1100" u="sng" dirty="0"/>
              <a:t> et de la </a:t>
            </a:r>
            <a:r>
              <a:rPr lang="fr-FR" sz="1100" i="1" u="sng" dirty="0"/>
              <a:t>prière</a:t>
            </a:r>
            <a:r>
              <a:rPr lang="fr-FR" sz="1100" dirty="0"/>
              <a:t>.</a:t>
            </a:r>
          </a:p>
          <a:p>
            <a:pPr algn="just"/>
            <a:endParaRPr lang="fr-FR" sz="1100" dirty="0"/>
          </a:p>
          <a:p>
            <a:pPr algn="just"/>
            <a:r>
              <a:rPr lang="fr-FR" sz="1100" dirty="0"/>
              <a:t>Le prophète Joël fit autrefois cette promesse : « Vos anciens seront instruits par des songes, et vos jeunes gens par des visions » (3, 1). L’avenir du monde réside dans cette alliance entre les jeunes et les personnes âgées. </a:t>
            </a:r>
            <a:r>
              <a:rPr lang="fr-FR" sz="1100" u="sng" dirty="0"/>
              <a:t>Qui, mieux que les jeunes, peut prendre les rêves des personnes âgées et les mener à bien ? </a:t>
            </a:r>
            <a:r>
              <a:rPr lang="fr-FR" sz="1100" dirty="0"/>
              <a:t>Mais pour cela </a:t>
            </a:r>
            <a:r>
              <a:rPr lang="fr-FR" sz="1100" u="sng" dirty="0"/>
              <a:t>il faut continuer à </a:t>
            </a:r>
            <a:r>
              <a:rPr lang="fr-FR" sz="1100" i="1" u="sng" dirty="0"/>
              <a:t>rêver</a:t>
            </a:r>
            <a:r>
              <a:rPr lang="fr-FR" sz="1100" u="sng" dirty="0"/>
              <a:t> </a:t>
            </a:r>
            <a:r>
              <a:rPr lang="fr-FR" sz="1100" dirty="0"/>
              <a:t>: dans nos </a:t>
            </a:r>
            <a:r>
              <a:rPr lang="fr-FR" sz="1100" u="sng" dirty="0"/>
              <a:t>rêves de justice, de paix, de solidarité </a:t>
            </a:r>
            <a:r>
              <a:rPr lang="fr-FR" sz="1100" dirty="0"/>
              <a:t>réside la possibilité que nos jeunes aient de nouvelles visions, et qu’ensemble nous puissions construire l’avenir. C’est important que tu témoignes toi aussi qu’il est possible de sortir renouvelé d’une expérience d’épreuve. Et je suis sûr que ce n’est pas l’unique épreuve, parce que dans ta vie, tu en as eu beaucoup d’autres et tu as réussi à t’en sortir. Apprends également de cette expérience à t’en sortir maintenant.</a:t>
            </a:r>
          </a:p>
          <a:p>
            <a:pPr algn="just"/>
            <a:endParaRPr lang="fr-FR" sz="1100" dirty="0"/>
          </a:p>
          <a:p>
            <a:pPr algn="just"/>
            <a:r>
              <a:rPr lang="fr-FR" sz="1100" dirty="0"/>
              <a:t>Les rêves sont pour cette raison intimement liés à la </a:t>
            </a:r>
            <a:r>
              <a:rPr lang="fr-FR" sz="1100" i="1" dirty="0"/>
              <a:t>mémoire</a:t>
            </a:r>
            <a:r>
              <a:rPr lang="fr-FR" sz="1100" dirty="0"/>
              <a:t>. Je pense à </a:t>
            </a:r>
            <a:r>
              <a:rPr lang="fr-FR" sz="1100" u="sng" dirty="0"/>
              <a:t>combien est précieux le souvenir douloureux de la guerre </a:t>
            </a:r>
            <a:r>
              <a:rPr lang="fr-FR" sz="1100" dirty="0"/>
              <a:t>et à ce que les nouvelles générations peuvent en apprendre sur la valeur de la paix. Et il t’appartient de transmettre cela, toi qui as vécu la douleur de la guerre. Faire mémoire est une véritable mission pour toute personne âgée : la mémoire, et transmettre cette mémoire aux autres. Édith Bruck, qui a survécu au drame de la Shoah, affirme que « </a:t>
            </a:r>
            <a:r>
              <a:rPr lang="fr-FR" sz="1100" u="sng" dirty="0"/>
              <a:t>le fait d’éclairer ne serait-ce qu’une seule conscience vaut l’effort et la douleur de garder vivant le souvenir de ce qui s’est passé</a:t>
            </a:r>
            <a:r>
              <a:rPr lang="fr-FR" sz="1100" dirty="0"/>
              <a:t> - et elle continue- </a:t>
            </a:r>
            <a:r>
              <a:rPr lang="fr-FR" sz="1100" u="sng" dirty="0"/>
              <a:t>Pour moi, faire mémoire est synonyme de vivre </a:t>
            </a:r>
            <a:r>
              <a:rPr lang="fr-FR" sz="1100" dirty="0"/>
              <a:t>». Je pense aussi à mes grands-parents et à ceux d’entre vous qui ont dû émigrer et savent combien il est difficile de quitter sa maison, comme beaucoup de personnes le font encore aujourd’hui en quête d’un avenir. Certains d’entre eux, nous les avons peut-être à côté de nous et ils prennent soin de nous. Cette mémoire peut aider à construire un monde plus humain et plus accueillant. Mais, </a:t>
            </a:r>
            <a:r>
              <a:rPr lang="fr-FR" sz="1100" u="sng" dirty="0"/>
              <a:t>sans la mémoire, on ne peut pas construire</a:t>
            </a:r>
            <a:r>
              <a:rPr lang="fr-FR" sz="1100" dirty="0"/>
              <a:t> ; sans les fondations, tu ne construiras jamais une maison. Jamais ! Et les fondations de la vie sont la mémoire.</a:t>
            </a:r>
          </a:p>
          <a:p>
            <a:pPr algn="just"/>
            <a:endParaRPr lang="fr-FR" sz="1100" dirty="0"/>
          </a:p>
          <a:p>
            <a:pPr algn="just"/>
            <a:r>
              <a:rPr lang="fr-FR" sz="1100" dirty="0"/>
              <a:t>Enfin, la </a:t>
            </a:r>
            <a:r>
              <a:rPr lang="fr-FR" sz="1100" i="1" dirty="0"/>
              <a:t>prière</a:t>
            </a:r>
            <a:r>
              <a:rPr lang="fr-FR" sz="1100" dirty="0"/>
              <a:t>. Comme l’a dit une fois mon prédécesseur, le Pape Benoît, le saint vieillard qui continue à prier et à travailler pour l’Église, : « </a:t>
            </a:r>
            <a:r>
              <a:rPr lang="fr-FR" sz="1100" u="sng" dirty="0"/>
              <a:t>La prière des personnes âgées peut protéger le monde, en l’aidant probablement de manière encore plus incisive que l’activisme de tant de personnes </a:t>
            </a:r>
            <a:r>
              <a:rPr lang="fr-FR" sz="1100" dirty="0"/>
              <a:t>». Il a dit ça presqu’à la fin de son pontificat en 2012. Que c’est beau ! Ta prière est une ressource très précieuse : c’est un poumon dont ni l’Église ni le monde ne peuvent se priver (cf. </a:t>
            </a:r>
            <a:r>
              <a:rPr lang="fr-FR" sz="1100" dirty="0" err="1"/>
              <a:t>Exhort</a:t>
            </a:r>
            <a:r>
              <a:rPr lang="fr-FR" sz="1100" dirty="0"/>
              <a:t>. </a:t>
            </a:r>
            <a:r>
              <a:rPr lang="fr-FR" sz="1100" dirty="0" err="1"/>
              <a:t>ap</a:t>
            </a:r>
            <a:r>
              <a:rPr lang="fr-FR" sz="1100" dirty="0"/>
              <a:t>. </a:t>
            </a:r>
            <a:r>
              <a:rPr lang="fr-FR" sz="1100" i="1" dirty="0" err="1"/>
              <a:t>Evangelii</a:t>
            </a:r>
            <a:r>
              <a:rPr lang="fr-FR" sz="1100" i="1" dirty="0"/>
              <a:t> </a:t>
            </a:r>
            <a:r>
              <a:rPr lang="fr-FR" sz="1100" i="1" dirty="0" err="1"/>
              <a:t>Gaudium</a:t>
            </a:r>
            <a:r>
              <a:rPr lang="fr-FR" sz="1100" dirty="0"/>
              <a:t>, n. 262). Surtout en ce temps si difficile pour l’humanité, alors que nous sommes en train de traverser, tous sur un même bateau, la mer houleuse de la pandémie, ton intercession pour le monde et pour l’Église n’est pas vaine, mais elle indique à tous la confiance sereine d’un port sûr.</a:t>
            </a:r>
          </a:p>
        </p:txBody>
      </p:sp>
    </p:spTree>
    <p:extLst>
      <p:ext uri="{BB962C8B-B14F-4D97-AF65-F5344CB8AC3E}">
        <p14:creationId xmlns:p14="http://schemas.microsoft.com/office/powerpoint/2010/main" val="139706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ux personnes se tenant les mains">
            <a:extLst>
              <a:ext uri="{FF2B5EF4-FFF2-40B4-BE49-F238E27FC236}">
                <a16:creationId xmlns:a16="http://schemas.microsoft.com/office/drawing/2014/main" id="{F5CA9778-1ED7-6D50-6A82-0EE6989B16B3}"/>
              </a:ext>
            </a:extLst>
          </p:cNvPr>
          <p:cNvPicPr>
            <a:picLocks noChangeAspect="1"/>
          </p:cNvPicPr>
          <p:nvPr/>
        </p:nvPicPr>
        <p:blipFill>
          <a:blip r:embed="rId2"/>
          <a:srcRect l="22136" r="2540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D8BD05-E6A5-F0C6-81A4-37F3DAF16D8E}"/>
              </a:ext>
            </a:extLst>
          </p:cNvPr>
          <p:cNvSpPr>
            <a:spLocks noGrp="1"/>
          </p:cNvSpPr>
          <p:nvPr>
            <p:ph type="title"/>
          </p:nvPr>
        </p:nvSpPr>
        <p:spPr>
          <a:xfrm>
            <a:off x="5673212" y="405685"/>
            <a:ext cx="6272981" cy="1559301"/>
          </a:xfrm>
        </p:spPr>
        <p:txBody>
          <a:bodyPr>
            <a:normAutofit/>
          </a:bodyPr>
          <a:lstStyle/>
          <a:p>
            <a:pPr algn="ctr"/>
            <a:r>
              <a:rPr lang="fr-FR" sz="3400" dirty="0"/>
              <a:t>Pourquoi parler de « dignité infinie » des personnes âgées ?</a:t>
            </a:r>
          </a:p>
        </p:txBody>
      </p:sp>
      <p:sp>
        <p:nvSpPr>
          <p:cNvPr id="3" name="Espace réservé du contenu 2">
            <a:extLst>
              <a:ext uri="{FF2B5EF4-FFF2-40B4-BE49-F238E27FC236}">
                <a16:creationId xmlns:a16="http://schemas.microsoft.com/office/drawing/2014/main" id="{BA20DC5A-94D2-07E5-F1B5-89FBC4E51346}"/>
              </a:ext>
            </a:extLst>
          </p:cNvPr>
          <p:cNvSpPr>
            <a:spLocks noGrp="1"/>
          </p:cNvSpPr>
          <p:nvPr>
            <p:ph idx="1"/>
          </p:nvPr>
        </p:nvSpPr>
        <p:spPr>
          <a:xfrm>
            <a:off x="6115317" y="2743200"/>
            <a:ext cx="5247340" cy="3496878"/>
          </a:xfrm>
        </p:spPr>
        <p:txBody>
          <a:bodyPr anchor="ctr">
            <a:normAutofit/>
          </a:bodyPr>
          <a:lstStyle/>
          <a:p>
            <a:r>
              <a:rPr lang="fr-FR" sz="2000" dirty="0"/>
              <a:t>Parce qu’elles ont une dignité inaliénable</a:t>
            </a:r>
          </a:p>
          <a:p>
            <a:endParaRPr lang="fr-FR" sz="2000" dirty="0"/>
          </a:p>
          <a:p>
            <a:r>
              <a:rPr lang="fr-FR" sz="2000" dirty="0"/>
              <a:t>Parce que cette dignité est infinie</a:t>
            </a:r>
          </a:p>
          <a:p>
            <a:endParaRPr lang="fr-FR" sz="2000" dirty="0"/>
          </a:p>
          <a:p>
            <a:r>
              <a:rPr lang="fr-FR" sz="2000" dirty="0"/>
              <a:t>Parce que cette dignité est bafouée et, pour cette raison, à défendre, à protéger, à promouvoir</a:t>
            </a:r>
          </a:p>
        </p:txBody>
      </p:sp>
    </p:spTree>
    <p:extLst>
      <p:ext uri="{BB962C8B-B14F-4D97-AF65-F5344CB8AC3E}">
        <p14:creationId xmlns:p14="http://schemas.microsoft.com/office/powerpoint/2010/main" val="9580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216E2A2-46AF-A988-3871-F60250FC17C4}"/>
              </a:ext>
            </a:extLst>
          </p:cNvPr>
          <p:cNvSpPr>
            <a:spLocks noGrp="1"/>
          </p:cNvSpPr>
          <p:nvPr>
            <p:ph type="title"/>
          </p:nvPr>
        </p:nvSpPr>
        <p:spPr>
          <a:xfrm>
            <a:off x="108155" y="1365546"/>
            <a:ext cx="4503174" cy="2744335"/>
          </a:xfrm>
        </p:spPr>
        <p:txBody>
          <a:bodyPr anchor="t">
            <a:normAutofit/>
          </a:bodyPr>
          <a:lstStyle/>
          <a:p>
            <a:pPr algn="ctr"/>
            <a:r>
              <a:rPr lang="fr-FR" sz="3400" b="0" dirty="0">
                <a:latin typeface="Aptos Display" panose="020B0004020202020204" pitchFamily="34" charset="0"/>
              </a:rPr>
              <a:t>DÉCLARATION </a:t>
            </a:r>
            <a:r>
              <a:rPr lang="fr-FR" sz="3400" b="0" i="1" dirty="0">
                <a:latin typeface="Aptos Display" panose="020B0004020202020204" pitchFamily="34" charset="0"/>
              </a:rPr>
              <a:t>DIGNITAS INFINITA</a:t>
            </a:r>
            <a:br>
              <a:rPr lang="fr-FR" sz="3400" b="0" dirty="0">
                <a:latin typeface="Aptos Display" panose="020B0004020202020204" pitchFamily="34" charset="0"/>
              </a:rPr>
            </a:br>
            <a:r>
              <a:rPr lang="fr-FR" sz="2800" b="0" dirty="0">
                <a:latin typeface="Aptos Display" panose="020B0004020202020204" pitchFamily="34" charset="0"/>
              </a:rPr>
              <a:t>SUR LA DIGNITÉ HUMAINE</a:t>
            </a:r>
            <a:br>
              <a:rPr lang="fr-FR" sz="2800" b="0" dirty="0">
                <a:latin typeface="Aptos Display" panose="020B0004020202020204" pitchFamily="34" charset="0"/>
              </a:rPr>
            </a:br>
            <a:r>
              <a:rPr lang="fr-FR" sz="2400" b="0" dirty="0">
                <a:latin typeface="Aptos Display" panose="020B0004020202020204" pitchFamily="34" charset="0"/>
              </a:rPr>
              <a:t>(2 avril 2024)</a:t>
            </a:r>
            <a:br>
              <a:rPr lang="fr-FR" sz="3400" b="0" dirty="0">
                <a:latin typeface="Aptos Display" panose="020B0004020202020204" pitchFamily="34" charset="0"/>
              </a:rPr>
            </a:br>
            <a:br>
              <a:rPr lang="fr-FR" sz="3400" b="0" dirty="0">
                <a:latin typeface="Aptos Display" panose="020B0004020202020204" pitchFamily="34" charset="0"/>
              </a:rPr>
            </a:br>
            <a:r>
              <a:rPr lang="fr-FR" sz="2400" b="0" dirty="0">
                <a:latin typeface="Aptos Display" panose="020B0004020202020204" pitchFamily="34" charset="0"/>
              </a:rPr>
              <a:t>Introduction</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FFA37B9F-D688-5D1B-6827-BCEB34A41DB4}"/>
              </a:ext>
            </a:extLst>
          </p:cNvPr>
          <p:cNvGraphicFramePr>
            <a:graphicFrameLocks noGrp="1"/>
          </p:cNvGraphicFramePr>
          <p:nvPr>
            <p:ph idx="1"/>
            <p:extLst>
              <p:ext uri="{D42A27DB-BD31-4B8C-83A1-F6EECF244321}">
                <p14:modId xmlns:p14="http://schemas.microsoft.com/office/powerpoint/2010/main" val="879915340"/>
              </p:ext>
            </p:extLst>
          </p:nvPr>
        </p:nvGraphicFramePr>
        <p:xfrm>
          <a:off x="4611329" y="344129"/>
          <a:ext cx="7344697" cy="613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13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3918C-4A2C-4039-CC8D-3BEAA6882CD3}"/>
              </a:ext>
            </a:extLst>
          </p:cNvPr>
          <p:cNvSpPr>
            <a:spLocks noGrp="1"/>
          </p:cNvSpPr>
          <p:nvPr>
            <p:ph type="title"/>
          </p:nvPr>
        </p:nvSpPr>
        <p:spPr/>
        <p:txBody>
          <a:bodyPr/>
          <a:lstStyle/>
          <a:p>
            <a:pPr algn="ctr"/>
            <a:r>
              <a:rPr lang="fr-CH" b="0" dirty="0">
                <a:latin typeface="Aptos Display" panose="020B0004020202020204" pitchFamily="34" charset="0"/>
              </a:rPr>
              <a:t>Une clarification fondamentale</a:t>
            </a:r>
          </a:p>
        </p:txBody>
      </p:sp>
      <p:graphicFrame>
        <p:nvGraphicFramePr>
          <p:cNvPr id="5" name="Espace réservé du contenu 2">
            <a:extLst>
              <a:ext uri="{FF2B5EF4-FFF2-40B4-BE49-F238E27FC236}">
                <a16:creationId xmlns:a16="http://schemas.microsoft.com/office/drawing/2014/main" id="{20433598-1B63-B0B2-736C-7E50865F57D2}"/>
              </a:ext>
            </a:extLst>
          </p:cNvPr>
          <p:cNvGraphicFramePr>
            <a:graphicFrameLocks noGrp="1"/>
          </p:cNvGraphicFramePr>
          <p:nvPr>
            <p:ph idx="1"/>
            <p:extLst>
              <p:ext uri="{D42A27DB-BD31-4B8C-83A1-F6EECF244321}">
                <p14:modId xmlns:p14="http://schemas.microsoft.com/office/powerpoint/2010/main" val="3825052904"/>
              </p:ext>
            </p:extLst>
          </p:nvPr>
        </p:nvGraphicFramePr>
        <p:xfrm>
          <a:off x="446567" y="1935125"/>
          <a:ext cx="11387470" cy="451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97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6F774C-5F1D-4238-9942-12AC01518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4CEDD0-05C9-3C0D-0370-1FEF564C62B6}"/>
              </a:ext>
            </a:extLst>
          </p:cNvPr>
          <p:cNvSpPr>
            <a:spLocks noGrp="1"/>
          </p:cNvSpPr>
          <p:nvPr>
            <p:ph type="title"/>
          </p:nvPr>
        </p:nvSpPr>
        <p:spPr>
          <a:xfrm>
            <a:off x="1073190" y="1092318"/>
            <a:ext cx="5252546" cy="1698649"/>
          </a:xfrm>
        </p:spPr>
        <p:txBody>
          <a:bodyPr>
            <a:normAutofit/>
          </a:bodyPr>
          <a:lstStyle/>
          <a:p>
            <a:r>
              <a:rPr lang="fr-CH" sz="4000" b="0">
                <a:latin typeface="Aptos Display" panose="020B0004020202020204" pitchFamily="34" charset="0"/>
              </a:rPr>
              <a:t>La dignité ontologique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79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37641E5A-03FD-F29E-0C2C-F7A44689379F}"/>
              </a:ext>
            </a:extLst>
          </p:cNvPr>
          <p:cNvPicPr>
            <a:picLocks noChangeAspect="1"/>
          </p:cNvPicPr>
          <p:nvPr/>
        </p:nvPicPr>
        <p:blipFill>
          <a:blip r:embed="rId2"/>
          <a:stretch>
            <a:fillRect/>
          </a:stretch>
        </p:blipFill>
        <p:spPr>
          <a:xfrm>
            <a:off x="1181099" y="2950143"/>
            <a:ext cx="4454209" cy="3336358"/>
          </a:xfrm>
          <a:prstGeom prst="rect">
            <a:avLst/>
          </a:prstGeom>
        </p:spPr>
      </p:pic>
      <p:sp>
        <p:nvSpPr>
          <p:cNvPr id="3" name="Espace réservé du contenu 2">
            <a:extLst>
              <a:ext uri="{FF2B5EF4-FFF2-40B4-BE49-F238E27FC236}">
                <a16:creationId xmlns:a16="http://schemas.microsoft.com/office/drawing/2014/main" id="{D85ABB5B-8EF0-8E93-C9FC-4D8ABAD175A9}"/>
              </a:ext>
            </a:extLst>
          </p:cNvPr>
          <p:cNvSpPr>
            <a:spLocks noGrp="1"/>
          </p:cNvSpPr>
          <p:nvPr>
            <p:ph idx="1"/>
          </p:nvPr>
        </p:nvSpPr>
        <p:spPr>
          <a:xfrm>
            <a:off x="6174658" y="452284"/>
            <a:ext cx="5702709" cy="5987845"/>
          </a:xfrm>
        </p:spPr>
        <p:txBody>
          <a:bodyPr>
            <a:normAutofit lnSpcReduction="10000"/>
          </a:bodyPr>
          <a:lstStyle/>
          <a:p>
            <a:pPr marL="0" indent="0" algn="just">
              <a:buNone/>
            </a:pPr>
            <a:r>
              <a:rPr lang="fr-CH" sz="2800" dirty="0">
                <a:latin typeface="Aptos" panose="020B0004020202020204" pitchFamily="34" charset="0"/>
              </a:rPr>
              <a:t>7. Le sens le plus important est celui de la </a:t>
            </a:r>
            <a:r>
              <a:rPr lang="fr-CH" sz="2800" u="sng" dirty="0">
                <a:latin typeface="Aptos" panose="020B0004020202020204" pitchFamily="34" charset="0"/>
              </a:rPr>
              <a:t>dignité ontologique </a:t>
            </a:r>
            <a:r>
              <a:rPr lang="fr-CH" sz="2800" dirty="0">
                <a:latin typeface="Aptos" panose="020B0004020202020204" pitchFamily="34" charset="0"/>
              </a:rPr>
              <a:t>qui concerne </a:t>
            </a:r>
            <a:r>
              <a:rPr lang="fr-CH" sz="2800" u="sng" dirty="0">
                <a:latin typeface="Aptos" panose="020B0004020202020204" pitchFamily="34" charset="0"/>
              </a:rPr>
              <a:t>la personne en tant que telle par le simple fait d'exister et d'être voulue, créée et aimée par Dieu</a:t>
            </a:r>
            <a:r>
              <a:rPr lang="fr-CH" sz="2800" dirty="0">
                <a:latin typeface="Aptos" panose="020B0004020202020204" pitchFamily="34" charset="0"/>
              </a:rPr>
              <a:t>. </a:t>
            </a:r>
          </a:p>
          <a:p>
            <a:pPr marL="0" indent="0" algn="just">
              <a:buNone/>
            </a:pPr>
            <a:r>
              <a:rPr lang="fr-CH" sz="2800" dirty="0">
                <a:latin typeface="Aptos" panose="020B0004020202020204" pitchFamily="34" charset="0"/>
              </a:rPr>
              <a:t>Cette dignité </a:t>
            </a:r>
            <a:r>
              <a:rPr lang="fr-CH" sz="2800" u="sng" dirty="0">
                <a:latin typeface="Aptos" panose="020B0004020202020204" pitchFamily="34" charset="0"/>
              </a:rPr>
              <a:t>ne peut jamais être effacée </a:t>
            </a:r>
            <a:r>
              <a:rPr lang="fr-CH" sz="2800" dirty="0">
                <a:latin typeface="Aptos" panose="020B0004020202020204" pitchFamily="34" charset="0"/>
              </a:rPr>
              <a:t>et reste valable au-delà de toutes les circonstances dans lesquelles les individus peuvent se trouver. </a:t>
            </a:r>
          </a:p>
        </p:txBody>
      </p:sp>
    </p:spTree>
    <p:extLst>
      <p:ext uri="{BB962C8B-B14F-4D97-AF65-F5344CB8AC3E}">
        <p14:creationId xmlns:p14="http://schemas.microsoft.com/office/powerpoint/2010/main" val="131469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D382C8-2DF1-A093-A9A2-A03B17D56CFA}"/>
              </a:ext>
            </a:extLst>
          </p:cNvPr>
          <p:cNvSpPr>
            <a:spLocks noGrp="1"/>
          </p:cNvSpPr>
          <p:nvPr>
            <p:ph type="title"/>
          </p:nvPr>
        </p:nvSpPr>
        <p:spPr>
          <a:xfrm>
            <a:off x="1091203" y="1069848"/>
            <a:ext cx="6308775" cy="2049620"/>
          </a:xfrm>
        </p:spPr>
        <p:txBody>
          <a:bodyPr>
            <a:normAutofit/>
          </a:bodyPr>
          <a:lstStyle/>
          <a:p>
            <a:r>
              <a:rPr lang="fr-CH" sz="6000" b="0" dirty="0">
                <a:latin typeface="Aptos Display" panose="020B0004020202020204" pitchFamily="34" charset="0"/>
              </a:rPr>
              <a:t>La dignité morale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EC2B9FB-3B98-F071-2116-651D9CD55DA8}"/>
              </a:ext>
            </a:extLst>
          </p:cNvPr>
          <p:cNvSpPr>
            <a:spLocks noGrp="1"/>
          </p:cNvSpPr>
          <p:nvPr>
            <p:ph idx="1"/>
          </p:nvPr>
        </p:nvSpPr>
        <p:spPr>
          <a:xfrm>
            <a:off x="363794" y="1936955"/>
            <a:ext cx="7718322" cy="4611311"/>
          </a:xfrm>
        </p:spPr>
        <p:txBody>
          <a:bodyPr>
            <a:normAutofit fontScale="92500" lnSpcReduction="10000"/>
          </a:bodyPr>
          <a:lstStyle/>
          <a:p>
            <a:pPr marL="0" indent="0">
              <a:lnSpc>
                <a:spcPct val="120000"/>
              </a:lnSpc>
              <a:buNone/>
            </a:pPr>
            <a:endParaRPr lang="fr-CH" sz="1100" dirty="0">
              <a:latin typeface="Aptos" panose="020B0004020202020204" pitchFamily="34" charset="0"/>
            </a:endParaRPr>
          </a:p>
          <a:p>
            <a:pPr marL="0" indent="0" algn="just">
              <a:lnSpc>
                <a:spcPct val="120000"/>
              </a:lnSpc>
              <a:buNone/>
            </a:pPr>
            <a:r>
              <a:rPr lang="fr-CH" dirty="0">
                <a:latin typeface="Aptos" panose="020B0004020202020204" pitchFamily="34" charset="0"/>
              </a:rPr>
              <a:t>Quand on parle de </a:t>
            </a:r>
            <a:r>
              <a:rPr lang="fr-CH" u="sng" dirty="0">
                <a:latin typeface="Aptos" panose="020B0004020202020204" pitchFamily="34" charset="0"/>
              </a:rPr>
              <a:t>dignité morale</a:t>
            </a:r>
            <a:r>
              <a:rPr lang="fr-CH" dirty="0">
                <a:latin typeface="Aptos" panose="020B0004020202020204" pitchFamily="34" charset="0"/>
              </a:rPr>
              <a:t>, on se réfère plutôt à </a:t>
            </a:r>
            <a:r>
              <a:rPr lang="fr-CH" u="sng" dirty="0">
                <a:latin typeface="Aptos" panose="020B0004020202020204" pitchFamily="34" charset="0"/>
              </a:rPr>
              <a:t>l'exercice de la liberté </a:t>
            </a:r>
            <a:r>
              <a:rPr lang="fr-CH" dirty="0">
                <a:latin typeface="Aptos" panose="020B0004020202020204" pitchFamily="34" charset="0"/>
              </a:rPr>
              <a:t>de la créature humaine. Celle-ci, bien que dotée d'une conscience, reste toujours ouverte à la possibilité d'agir contre celle-ci. Ce faisant, l'être humain adopte un comportement « indigne » de sa nature de créature aimée de Dieu et appelée à aimer autrui. Mais cette possibilité existe. Et ce n'est pas tout. L'histoire témoigne que l'exercice de la liberté contre la loi de l'amour révélée par l'Évangile peut atteindre des sommets incalculables dans le mal infligé à autrui. Lorsque cela se produit, on se trouve face à des personnes qui </a:t>
            </a:r>
            <a:r>
              <a:rPr lang="fr-CH" u="sng" dirty="0">
                <a:latin typeface="Aptos" panose="020B0004020202020204" pitchFamily="34" charset="0"/>
              </a:rPr>
              <a:t>semblent</a:t>
            </a:r>
            <a:r>
              <a:rPr lang="fr-CH" dirty="0">
                <a:latin typeface="Aptos" panose="020B0004020202020204" pitchFamily="34" charset="0"/>
              </a:rPr>
              <a:t> avoir perdu toute trace d'humanité, toute trace de dignité. À cet égard, la distinction introduite ici nous aide à discerner précisément entre l'aspect de </a:t>
            </a:r>
            <a:r>
              <a:rPr lang="fr-CH" u="sng" dirty="0">
                <a:latin typeface="Aptos" panose="020B0004020202020204" pitchFamily="34" charset="0"/>
              </a:rPr>
              <a:t>la dignité morale </a:t>
            </a:r>
            <a:r>
              <a:rPr lang="fr-CH" dirty="0">
                <a:latin typeface="Aptos" panose="020B0004020202020204" pitchFamily="34" charset="0"/>
              </a:rPr>
              <a:t>qui </a:t>
            </a:r>
            <a:r>
              <a:rPr lang="fr-CH" u="sng" dirty="0">
                <a:latin typeface="Aptos" panose="020B0004020202020204" pitchFamily="34" charset="0"/>
              </a:rPr>
              <a:t>peut effectivement être « perdue » </a:t>
            </a:r>
            <a:r>
              <a:rPr lang="fr-CH" dirty="0">
                <a:latin typeface="Aptos" panose="020B0004020202020204" pitchFamily="34" charset="0"/>
              </a:rPr>
              <a:t>et l'aspect de </a:t>
            </a:r>
            <a:r>
              <a:rPr lang="fr-CH" u="sng" dirty="0">
                <a:latin typeface="Aptos" panose="020B0004020202020204" pitchFamily="34" charset="0"/>
              </a:rPr>
              <a:t>la dignité ontologique </a:t>
            </a:r>
            <a:r>
              <a:rPr lang="fr-CH" dirty="0">
                <a:latin typeface="Aptos" panose="020B0004020202020204" pitchFamily="34" charset="0"/>
              </a:rPr>
              <a:t>qui </a:t>
            </a:r>
            <a:r>
              <a:rPr lang="fr-CH" u="sng" dirty="0">
                <a:latin typeface="Aptos" panose="020B0004020202020204" pitchFamily="34" charset="0"/>
              </a:rPr>
              <a:t>ne peut jamais être annulée</a:t>
            </a:r>
            <a:r>
              <a:rPr lang="fr-CH" dirty="0">
                <a:latin typeface="Aptos" panose="020B0004020202020204" pitchFamily="34" charset="0"/>
              </a:rPr>
              <a:t>. Et c'est précisément à cause de cette dernière que l'on doit travailler de toutes ses forces pour que tous ceux qui ont fait le mal se repentent et se convertissent.</a:t>
            </a:r>
          </a:p>
        </p:txBody>
      </p:sp>
      <p:pic>
        <p:nvPicPr>
          <p:cNvPr id="5" name="Picture 4" descr="Une main tendue vers le soleil">
            <a:extLst>
              <a:ext uri="{FF2B5EF4-FFF2-40B4-BE49-F238E27FC236}">
                <a16:creationId xmlns:a16="http://schemas.microsoft.com/office/drawing/2014/main" id="{C7A168E0-BF7F-E80F-1FAA-714B293CD246}"/>
              </a:ext>
            </a:extLst>
          </p:cNvPr>
          <p:cNvPicPr>
            <a:picLocks noChangeAspect="1"/>
          </p:cNvPicPr>
          <p:nvPr/>
        </p:nvPicPr>
        <p:blipFill>
          <a:blip r:embed="rId2"/>
          <a:srcRect l="41326" r="22941" b="2"/>
          <a:stretch/>
        </p:blipFill>
        <p:spPr>
          <a:xfrm>
            <a:off x="8534400" y="10"/>
            <a:ext cx="3657601" cy="6857990"/>
          </a:xfrm>
          <a:prstGeom prst="rect">
            <a:avLst/>
          </a:prstGeom>
        </p:spPr>
      </p:pic>
    </p:spTree>
    <p:extLst>
      <p:ext uri="{BB962C8B-B14F-4D97-AF65-F5344CB8AC3E}">
        <p14:creationId xmlns:p14="http://schemas.microsoft.com/office/powerpoint/2010/main" val="427596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12145F0-5149-412D-9A3F-1E3051B3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59E19B-45B3-3043-6CCB-A4DF8547440E}"/>
              </a:ext>
            </a:extLst>
          </p:cNvPr>
          <p:cNvSpPr>
            <a:spLocks noGrp="1"/>
          </p:cNvSpPr>
          <p:nvPr>
            <p:ph type="title"/>
          </p:nvPr>
        </p:nvSpPr>
        <p:spPr>
          <a:xfrm>
            <a:off x="1096684" y="477847"/>
            <a:ext cx="10529560" cy="707408"/>
          </a:xfrm>
        </p:spPr>
        <p:txBody>
          <a:bodyPr>
            <a:normAutofit/>
          </a:bodyPr>
          <a:lstStyle/>
          <a:p>
            <a:pPr algn="ctr"/>
            <a:r>
              <a:rPr lang="fr-CH" sz="4000" b="0" dirty="0">
                <a:latin typeface="Aptos Display" panose="020B0004020202020204" pitchFamily="34" charset="0"/>
              </a:rPr>
              <a:t>La dignité sociale</a:t>
            </a:r>
          </a:p>
        </p:txBody>
      </p:sp>
      <p:cxnSp>
        <p:nvCxnSpPr>
          <p:cNvPr id="19" name="Straight Connector 18">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B02FBE4-1BA9-CC43-A9FA-7A5D43423923}"/>
              </a:ext>
            </a:extLst>
          </p:cNvPr>
          <p:cNvSpPr>
            <a:spLocks noGrp="1"/>
          </p:cNvSpPr>
          <p:nvPr>
            <p:ph idx="1"/>
          </p:nvPr>
        </p:nvSpPr>
        <p:spPr>
          <a:xfrm>
            <a:off x="294967" y="1445347"/>
            <a:ext cx="6754761" cy="5102925"/>
          </a:xfrm>
        </p:spPr>
        <p:txBody>
          <a:bodyPr anchor="t">
            <a:normAutofit fontScale="92500"/>
          </a:bodyPr>
          <a:lstStyle/>
          <a:p>
            <a:pPr marL="0" indent="0" algn="just">
              <a:lnSpc>
                <a:spcPct val="120000"/>
              </a:lnSpc>
              <a:buNone/>
            </a:pPr>
            <a:r>
              <a:rPr lang="fr-CH" sz="2400" dirty="0">
                <a:latin typeface="Aptos" panose="020B0004020202020204" pitchFamily="34" charset="0"/>
              </a:rPr>
              <a:t>8. Quand on parle de </a:t>
            </a:r>
            <a:r>
              <a:rPr lang="fr-CH" sz="2400" u="sng" dirty="0">
                <a:latin typeface="Aptos" panose="020B0004020202020204" pitchFamily="34" charset="0"/>
              </a:rPr>
              <a:t>dignité sociale</a:t>
            </a:r>
            <a:r>
              <a:rPr lang="fr-CH" sz="2400" dirty="0">
                <a:latin typeface="Aptos" panose="020B0004020202020204" pitchFamily="34" charset="0"/>
              </a:rPr>
              <a:t>, on se réfère aux </a:t>
            </a:r>
            <a:r>
              <a:rPr lang="fr-CH" sz="2400" u="sng" dirty="0">
                <a:latin typeface="Aptos" panose="020B0004020202020204" pitchFamily="34" charset="0"/>
              </a:rPr>
              <a:t>conditions dans lesquelles une personne vit</a:t>
            </a:r>
            <a:r>
              <a:rPr lang="fr-CH" sz="2400" dirty="0">
                <a:latin typeface="Aptos" panose="020B0004020202020204" pitchFamily="34" charset="0"/>
              </a:rPr>
              <a:t>. </a:t>
            </a:r>
          </a:p>
          <a:p>
            <a:pPr marL="0" indent="0" algn="just">
              <a:lnSpc>
                <a:spcPct val="120000"/>
              </a:lnSpc>
              <a:buNone/>
            </a:pPr>
            <a:r>
              <a:rPr lang="fr-CH" sz="2400" dirty="0">
                <a:latin typeface="Aptos" panose="020B0004020202020204" pitchFamily="34" charset="0"/>
              </a:rPr>
              <a:t>Dans l'extrême pauvreté, par exemple, lorsque les conditions minimales ne sont pas réunies pour qu'une personne vive selon sa dignité ontologique, on dit que la vie de cette personne pauvre est une vie « indigne ». </a:t>
            </a:r>
          </a:p>
          <a:p>
            <a:pPr marL="0" indent="0" algn="just">
              <a:lnSpc>
                <a:spcPct val="120000"/>
              </a:lnSpc>
              <a:buNone/>
            </a:pPr>
            <a:r>
              <a:rPr lang="fr-CH" sz="2400" dirty="0">
                <a:latin typeface="Aptos" panose="020B0004020202020204" pitchFamily="34" charset="0"/>
              </a:rPr>
              <a:t>Cette expression n'indique en aucun cas un jugement à l'égard de la personne, mais vise à mettre en évidence le fait que sa dignité inaliénable est contredite par la situation dans laquelle elle est contrainte de vivre. </a:t>
            </a:r>
          </a:p>
        </p:txBody>
      </p:sp>
      <p:pic>
        <p:nvPicPr>
          <p:cNvPr id="4" name="Image 3" descr="Une image contenant Symétrie, bâtiment, art, plafond&#10;&#10;Le contenu généré par l’IA peut être incorrect.">
            <a:extLst>
              <a:ext uri="{FF2B5EF4-FFF2-40B4-BE49-F238E27FC236}">
                <a16:creationId xmlns:a16="http://schemas.microsoft.com/office/drawing/2014/main" id="{9FC87E9F-67D7-3ADE-FD75-EA1A6751EA93}"/>
              </a:ext>
            </a:extLst>
          </p:cNvPr>
          <p:cNvPicPr>
            <a:picLocks noChangeAspect="1"/>
          </p:cNvPicPr>
          <p:nvPr/>
        </p:nvPicPr>
        <p:blipFill>
          <a:blip r:embed="rId2"/>
          <a:stretch>
            <a:fillRect/>
          </a:stretch>
        </p:blipFill>
        <p:spPr>
          <a:xfrm>
            <a:off x="7315201" y="2455816"/>
            <a:ext cx="4237630" cy="2510650"/>
          </a:xfrm>
          <a:prstGeom prst="rect">
            <a:avLst/>
          </a:prstGeom>
        </p:spPr>
      </p:pic>
    </p:spTree>
    <p:extLst>
      <p:ext uri="{BB962C8B-B14F-4D97-AF65-F5344CB8AC3E}">
        <p14:creationId xmlns:p14="http://schemas.microsoft.com/office/powerpoint/2010/main" val="2881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5BE7B93-3A99-9BFC-BA85-173997F85386}"/>
              </a:ext>
            </a:extLst>
          </p:cNvPr>
          <p:cNvSpPr>
            <a:spLocks noGrp="1"/>
          </p:cNvSpPr>
          <p:nvPr>
            <p:ph type="title"/>
          </p:nvPr>
        </p:nvSpPr>
        <p:spPr>
          <a:xfrm>
            <a:off x="1064038" y="571500"/>
            <a:ext cx="10270671" cy="716524"/>
          </a:xfrm>
        </p:spPr>
        <p:txBody>
          <a:bodyPr>
            <a:normAutofit/>
          </a:bodyPr>
          <a:lstStyle/>
          <a:p>
            <a:pPr algn="ctr"/>
            <a:r>
              <a:rPr lang="fr-CH" sz="4000" b="0" dirty="0">
                <a:latin typeface="Aptos Display" panose="020B0004020202020204" pitchFamily="34" charset="0"/>
              </a:rPr>
              <a:t>La dignité existentielle</a:t>
            </a:r>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07D7F64D-BDD8-8229-12DC-C6DC56578F01}"/>
              </a:ext>
            </a:extLst>
          </p:cNvPr>
          <p:cNvSpPr>
            <a:spLocks noGrp="1"/>
          </p:cNvSpPr>
          <p:nvPr>
            <p:ph idx="1"/>
          </p:nvPr>
        </p:nvSpPr>
        <p:spPr>
          <a:xfrm>
            <a:off x="196645" y="1543683"/>
            <a:ext cx="6400799" cy="4965269"/>
          </a:xfrm>
        </p:spPr>
        <p:txBody>
          <a:bodyPr>
            <a:normAutofit/>
          </a:bodyPr>
          <a:lstStyle/>
          <a:p>
            <a:pPr marL="0" indent="0">
              <a:lnSpc>
                <a:spcPct val="120000"/>
              </a:lnSpc>
              <a:buNone/>
            </a:pPr>
            <a:endParaRPr lang="fr-CH" sz="1400" dirty="0">
              <a:latin typeface="Aptos" panose="020B0004020202020204" pitchFamily="34" charset="0"/>
            </a:endParaRPr>
          </a:p>
          <a:p>
            <a:pPr marL="0" indent="0" algn="just">
              <a:lnSpc>
                <a:spcPct val="120000"/>
              </a:lnSpc>
              <a:buNone/>
            </a:pPr>
            <a:r>
              <a:rPr lang="fr-CH" dirty="0">
                <a:latin typeface="Aptos" panose="020B0004020202020204" pitchFamily="34" charset="0"/>
              </a:rPr>
              <a:t>Aujourd'hui, on parle de plus en plus souvent d'une vie « digne » et d'une vie « indigne ». Nous nous référons à des situations proprement existentielles : par exemple, le cas d'une personne qui, bien que ne manquant de rien d'essentiel pour vivre, a du mal, pour diverses raisons, à vivre dans la paix, dans la joie et dans l'espérance. </a:t>
            </a:r>
          </a:p>
          <a:p>
            <a:pPr marL="0" indent="0" algn="just">
              <a:lnSpc>
                <a:spcPct val="120000"/>
              </a:lnSpc>
              <a:buNone/>
            </a:pPr>
            <a:r>
              <a:rPr lang="fr-CH" dirty="0">
                <a:latin typeface="Aptos" panose="020B0004020202020204" pitchFamily="34" charset="0"/>
              </a:rPr>
              <a:t>Dans d'autres situations, c'est la présence de maladies graves, de contextes familiaux violents, de certaines addictions pathologiques et d'autres malaises qui poussent quelqu'un à vivre sa condition de vie comme « indigne » face à la perception de cette dignité ontologique qui ne peut jamais être occultée. </a:t>
            </a:r>
          </a:p>
        </p:txBody>
      </p:sp>
      <p:pic>
        <p:nvPicPr>
          <p:cNvPr id="6" name="Image 5" descr="Une image contenant plein air, bâtiment, Bidonville, Village&#10;&#10;Le contenu généré par l’IA peut être incorrect.">
            <a:extLst>
              <a:ext uri="{FF2B5EF4-FFF2-40B4-BE49-F238E27FC236}">
                <a16:creationId xmlns:a16="http://schemas.microsoft.com/office/drawing/2014/main" id="{0A1AB502-900C-D7EC-9C59-3DF8FEB41818}"/>
              </a:ext>
            </a:extLst>
          </p:cNvPr>
          <p:cNvPicPr>
            <a:picLocks noChangeAspect="1"/>
          </p:cNvPicPr>
          <p:nvPr/>
        </p:nvPicPr>
        <p:blipFill>
          <a:blip r:embed="rId2"/>
          <a:srcRect l="6778" r="6036" b="-2"/>
          <a:stretch/>
        </p:blipFill>
        <p:spPr>
          <a:xfrm>
            <a:off x="6705600" y="2657475"/>
            <a:ext cx="5486401" cy="4200526"/>
          </a:xfrm>
          <a:prstGeom prst="rect">
            <a:avLst/>
          </a:prstGeom>
        </p:spPr>
      </p:pic>
    </p:spTree>
    <p:extLst>
      <p:ext uri="{BB962C8B-B14F-4D97-AF65-F5344CB8AC3E}">
        <p14:creationId xmlns:p14="http://schemas.microsoft.com/office/powerpoint/2010/main" val="355894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A7E33D-5723-7991-7740-5E6ADC5A072E}"/>
              </a:ext>
            </a:extLst>
          </p:cNvPr>
          <p:cNvSpPr>
            <a:spLocks noGrp="1"/>
          </p:cNvSpPr>
          <p:nvPr>
            <p:ph type="title"/>
          </p:nvPr>
        </p:nvSpPr>
        <p:spPr>
          <a:xfrm>
            <a:off x="1088136" y="1088136"/>
            <a:ext cx="10270671" cy="1188720"/>
          </a:xfrm>
        </p:spPr>
        <p:txBody>
          <a:bodyPr>
            <a:normAutofit/>
          </a:bodyPr>
          <a:lstStyle/>
          <a:p>
            <a:pPr algn="ctr"/>
            <a:r>
              <a:rPr lang="fr-CH" sz="4000" b="0" dirty="0">
                <a:latin typeface="Aptos Display" panose="020B0004020202020204" pitchFamily="34" charset="0"/>
              </a:rPr>
              <a:t>Dignité de l´homme et droits de l´homme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B3C1CD64-4DE8-B3C3-9C59-29C9805B07C6}"/>
              </a:ext>
            </a:extLst>
          </p:cNvPr>
          <p:cNvSpPr>
            <a:spLocks noGrp="1"/>
          </p:cNvSpPr>
          <p:nvPr>
            <p:ph idx="1"/>
          </p:nvPr>
        </p:nvSpPr>
        <p:spPr>
          <a:xfrm>
            <a:off x="589935" y="1848470"/>
            <a:ext cx="7924799" cy="4778471"/>
          </a:xfrm>
        </p:spPr>
        <p:txBody>
          <a:bodyPr>
            <a:normAutofit fontScale="77500" lnSpcReduction="20000"/>
          </a:bodyPr>
          <a:lstStyle/>
          <a:p>
            <a:pPr marL="0" indent="0" algn="just">
              <a:lnSpc>
                <a:spcPct val="120000"/>
              </a:lnSpc>
              <a:buNone/>
            </a:pPr>
            <a:r>
              <a:rPr lang="fr-CH" sz="2000" dirty="0">
                <a:latin typeface="Aptos" panose="020B0004020202020204" pitchFamily="34" charset="0"/>
              </a:rPr>
              <a:t>14. De nos jours, le terme de « dignité » est principalement utilisé pour souligner le </a:t>
            </a:r>
            <a:r>
              <a:rPr lang="fr-CH" sz="2000" u="sng" dirty="0">
                <a:latin typeface="Aptos" panose="020B0004020202020204" pitchFamily="34" charset="0"/>
              </a:rPr>
              <a:t>caractère unique de la personne humaine, incommensurable avec les autres êtres de l'univers</a:t>
            </a:r>
            <a:r>
              <a:rPr lang="fr-CH" sz="2000" dirty="0">
                <a:latin typeface="Aptos" panose="020B0004020202020204" pitchFamily="34" charset="0"/>
              </a:rPr>
              <a:t>. Dans cette perspective, on comprend la manière dont le terme de dignité est utilisé dans la Déclaration des Nations unies de 1948, où il est question « de la dignité inhérente à tous les membres de la famille humaine et de leurs droits égaux et inaliénables ». Seul ce </a:t>
            </a:r>
            <a:r>
              <a:rPr lang="fr-CH" sz="2000" u="sng" dirty="0">
                <a:latin typeface="Aptos" panose="020B0004020202020204" pitchFamily="34" charset="0"/>
              </a:rPr>
              <a:t>caractère inaliénable de la dignité humaine </a:t>
            </a:r>
            <a:r>
              <a:rPr lang="fr-CH" sz="2000" dirty="0">
                <a:latin typeface="Aptos" panose="020B0004020202020204" pitchFamily="34" charset="0"/>
              </a:rPr>
              <a:t>permet de parler de </a:t>
            </a:r>
            <a:r>
              <a:rPr lang="fr-CH" sz="2000" u="sng" dirty="0">
                <a:latin typeface="Aptos" panose="020B0004020202020204" pitchFamily="34" charset="0"/>
              </a:rPr>
              <a:t>droits de l'homme</a:t>
            </a:r>
            <a:r>
              <a:rPr lang="fr-CH" sz="2000" dirty="0">
                <a:latin typeface="Aptos" panose="020B0004020202020204" pitchFamily="34" charset="0"/>
              </a:rPr>
              <a:t>.</a:t>
            </a:r>
          </a:p>
          <a:p>
            <a:pPr marL="0" indent="0" algn="just">
              <a:lnSpc>
                <a:spcPct val="120000"/>
              </a:lnSpc>
              <a:buNone/>
            </a:pPr>
            <a:endParaRPr lang="fr-CH" sz="2000" dirty="0">
              <a:latin typeface="Aptos" panose="020B0004020202020204" pitchFamily="34" charset="0"/>
            </a:endParaRPr>
          </a:p>
          <a:p>
            <a:pPr marL="0" indent="0" algn="just">
              <a:lnSpc>
                <a:spcPct val="120000"/>
              </a:lnSpc>
              <a:buNone/>
            </a:pPr>
            <a:r>
              <a:rPr lang="fr-CH" sz="2000" dirty="0">
                <a:latin typeface="Aptos" panose="020B0004020202020204" pitchFamily="34" charset="0"/>
              </a:rPr>
              <a:t>15. Pour clarifier davantage le concept de dignité, il est important de souligner que </a:t>
            </a:r>
            <a:r>
              <a:rPr lang="fr-CH" sz="2000" u="sng" dirty="0">
                <a:latin typeface="Aptos" panose="020B0004020202020204" pitchFamily="34" charset="0"/>
              </a:rPr>
              <a:t>la dignité n'est pas accordée à la personne par d'autres êtres humains</a:t>
            </a:r>
            <a:r>
              <a:rPr lang="fr-CH" sz="2000" dirty="0">
                <a:latin typeface="Aptos" panose="020B0004020202020204" pitchFamily="34" charset="0"/>
              </a:rPr>
              <a:t>, sur la base de certains dons et qualités, de sorte qu'elle pourrait éventuellement être retirée. Si la dignité était accordée à la personne par d'autres êtres humains, elle le serait de manière conditionnelle et aliénable, et le sens même de la dignité (quoique digne d'un grand respect) resterait ainsi exposé au risque d'être aboli. En réalité, </a:t>
            </a:r>
            <a:r>
              <a:rPr lang="fr-CH" sz="2000" u="sng" dirty="0">
                <a:latin typeface="Aptos" panose="020B0004020202020204" pitchFamily="34" charset="0"/>
              </a:rPr>
              <a:t>la dignité est intrinsèque à la personne, elle n'est pas conférée a posteriori, elle est antérieure à toute reconnaissance et ne peut être perdue. Par conséquent, tous les êtres humains possèdent la même dignité intrinsèque, qu'ils soient ou non capables de l'exprimer de manière adéquate</a:t>
            </a:r>
            <a:r>
              <a:rPr lang="fr-CH" sz="2000" dirty="0">
                <a:latin typeface="Aptos" panose="020B0004020202020204" pitchFamily="34" charset="0"/>
              </a:rPr>
              <a:t>.</a:t>
            </a:r>
          </a:p>
          <a:p>
            <a:pPr marL="0" indent="0">
              <a:lnSpc>
                <a:spcPct val="120000"/>
              </a:lnSpc>
              <a:buNone/>
            </a:pPr>
            <a:endParaRPr lang="fr-CH" sz="1000" dirty="0"/>
          </a:p>
        </p:txBody>
      </p:sp>
      <p:pic>
        <p:nvPicPr>
          <p:cNvPr id="4" name="Image 3">
            <a:extLst>
              <a:ext uri="{FF2B5EF4-FFF2-40B4-BE49-F238E27FC236}">
                <a16:creationId xmlns:a16="http://schemas.microsoft.com/office/drawing/2014/main" id="{5EE766DD-B104-F1D9-9CBE-EF0ECAC5F153}"/>
              </a:ext>
            </a:extLst>
          </p:cNvPr>
          <p:cNvPicPr>
            <a:picLocks noChangeAspect="1"/>
          </p:cNvPicPr>
          <p:nvPr/>
        </p:nvPicPr>
        <p:blipFill>
          <a:blip r:embed="rId2"/>
          <a:srcRect l="7321" r="11277" b="1"/>
          <a:stretch/>
        </p:blipFill>
        <p:spPr>
          <a:xfrm>
            <a:off x="8672050" y="2527739"/>
            <a:ext cx="3362633" cy="2574516"/>
          </a:xfrm>
          <a:prstGeom prst="rect">
            <a:avLst/>
          </a:prstGeom>
        </p:spPr>
      </p:pic>
    </p:spTree>
    <p:extLst>
      <p:ext uri="{BB962C8B-B14F-4D97-AF65-F5344CB8AC3E}">
        <p14:creationId xmlns:p14="http://schemas.microsoft.com/office/powerpoint/2010/main" val="27869443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docProps/app.xml><?xml version="1.0" encoding="utf-8"?>
<Properties xmlns="http://schemas.openxmlformats.org/officeDocument/2006/extended-properties" xmlns:vt="http://schemas.openxmlformats.org/officeDocument/2006/docPropsVTypes">
  <TotalTime>840</TotalTime>
  <Words>4282</Words>
  <Application>Microsoft Macintosh PowerPoint</Application>
  <PresentationFormat>Grand écran</PresentationFormat>
  <Paragraphs>85</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18</vt:i4>
      </vt:variant>
    </vt:vector>
  </HeadingPairs>
  <TitlesOfParts>
    <vt:vector size="24" baseType="lpstr">
      <vt:lpstr>Aptos</vt:lpstr>
      <vt:lpstr>Aptos Display</vt:lpstr>
      <vt:lpstr>Arial</vt:lpstr>
      <vt:lpstr>Neue Haas Grotesk Text Pro</vt:lpstr>
      <vt:lpstr>Thème Office</vt:lpstr>
      <vt:lpstr>BjornVTI</vt:lpstr>
      <vt:lpstr>La dignité infinie des personnes âgées</vt:lpstr>
      <vt:lpstr>Pourquoi parler de « dignité infinie » des personnes âgées ?</vt:lpstr>
      <vt:lpstr>DÉCLARATION DIGNITAS INFINITA SUR LA DIGNITÉ HUMAINE (2 avril 2024)  Introduction</vt:lpstr>
      <vt:lpstr>Une clarification fondamentale</vt:lpstr>
      <vt:lpstr>La dignité ontologique</vt:lpstr>
      <vt:lpstr>La dignité morale</vt:lpstr>
      <vt:lpstr>La dignité sociale</vt:lpstr>
      <vt:lpstr>La dignité existentielle</vt:lpstr>
      <vt:lpstr>Dignité de l´homme et droits de l´homme</vt:lpstr>
      <vt:lpstr>Respect inconditionnel de la dignité humaine </vt:lpstr>
      <vt:lpstr>Une référence objective pour la liberté humaine</vt:lpstr>
      <vt:lpstr>Structure relationnelle de la personne humaine</vt:lpstr>
      <vt:lpstr>Tous également dignes,  mais les plus faibles davantage</vt:lpstr>
      <vt:lpstr>Présentation PowerPoint</vt:lpstr>
      <vt:lpstr>Message du Pape François  à l’occasion de  la 4ème journée mondiale des grands-parents et des personnes âgées 28 juillet 2024   Ne me rejette pas maintenant que j’ai vieilli </vt:lpstr>
      <vt:lpstr>Message du Pape François  à l’occasion de  la 4ème journée mondiale des grands-parents et des personnes âgées 28 juillet 2024   Ne m’abandonne pas  </vt:lpstr>
      <vt:lpstr>Message du pape François  à l'occasion de la 2ème journée mondiale des grands-parents et des personnes âgées 24 juillet 2022    Une vieillesse active spirituellement </vt:lpstr>
      <vt:lpstr>Message du Pape François  à l’occasion de  la 1ère journée mondiale des grands-parents et des personnes âgées 25 juillet 2021    Les routes du rêve, de la mémoire et de la prière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Luc-Thomas SOMME</dc:creator>
  <cp:lastModifiedBy>marie christine monnoyer</cp:lastModifiedBy>
  <cp:revision>10</cp:revision>
  <dcterms:created xsi:type="dcterms:W3CDTF">2025-03-06T10:05:50Z</dcterms:created>
  <dcterms:modified xsi:type="dcterms:W3CDTF">2025-09-28T20:17:10Z</dcterms:modified>
</cp:coreProperties>
</file>